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sldIdLst>
    <p:sldId id="256" r:id="rId2"/>
    <p:sldId id="290" r:id="rId3"/>
    <p:sldId id="257" r:id="rId4"/>
    <p:sldId id="258" r:id="rId5"/>
    <p:sldId id="259" r:id="rId6"/>
    <p:sldId id="260" r:id="rId7"/>
    <p:sldId id="289" r:id="rId8"/>
    <p:sldId id="261" r:id="rId9"/>
    <p:sldId id="263" r:id="rId10"/>
    <p:sldId id="291" r:id="rId11"/>
    <p:sldId id="264" r:id="rId12"/>
    <p:sldId id="265" r:id="rId13"/>
    <p:sldId id="262" r:id="rId14"/>
    <p:sldId id="272" r:id="rId15"/>
    <p:sldId id="273" r:id="rId16"/>
    <p:sldId id="292" r:id="rId17"/>
    <p:sldId id="278" r:id="rId18"/>
    <p:sldId id="275" r:id="rId19"/>
    <p:sldId id="279" r:id="rId20"/>
    <p:sldId id="276" r:id="rId21"/>
    <p:sldId id="277" r:id="rId22"/>
    <p:sldId id="294" r:id="rId23"/>
    <p:sldId id="296" r:id="rId24"/>
    <p:sldId id="298" r:id="rId25"/>
    <p:sldId id="300" r:id="rId26"/>
    <p:sldId id="280" r:id="rId27"/>
    <p:sldId id="268" r:id="rId28"/>
    <p:sldId id="267" r:id="rId29"/>
    <p:sldId id="271" r:id="rId30"/>
    <p:sldId id="266" r:id="rId31"/>
    <p:sldId id="281" r:id="rId32"/>
    <p:sldId id="274" r:id="rId33"/>
    <p:sldId id="282" r:id="rId34"/>
    <p:sldId id="283" r:id="rId35"/>
    <p:sldId id="287" r:id="rId36"/>
    <p:sldId id="288" r:id="rId37"/>
    <p:sldId id="284" r:id="rId38"/>
    <p:sldId id="285" r:id="rId39"/>
    <p:sldId id="286" r:id="rId4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79" autoAdjust="0"/>
    <p:restoredTop sz="94660"/>
  </p:normalViewPr>
  <p:slideViewPr>
    <p:cSldViewPr>
      <p:cViewPr varScale="1">
        <p:scale>
          <a:sx n="63" d="100"/>
          <a:sy n="63" d="100"/>
        </p:scale>
        <p:origin x="1152" y="68"/>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CA"/>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CA"/>
          </a:p>
        </p:txBody>
      </p:sp>
      <p:sp>
        <p:nvSpPr>
          <p:cNvPr id="4" name="Date Placeholder 3"/>
          <p:cNvSpPr>
            <a:spLocks noGrp="1"/>
          </p:cNvSpPr>
          <p:nvPr>
            <p:ph type="dt" sz="half" idx="10"/>
          </p:nvPr>
        </p:nvSpPr>
        <p:spPr/>
        <p:txBody>
          <a:bodyPr/>
          <a:lstStyle/>
          <a:p>
            <a:fld id="{07C3CDFB-F897-45D0-A396-608F30FD897F}" type="datetimeFigureOut">
              <a:rPr lang="en-CA" smtClean="0"/>
              <a:t>28/03/2017</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3AFCAF05-AE4B-4697-988E-07A0F573AE3C}" type="slidenum">
              <a:rPr lang="en-CA" smtClean="0"/>
              <a:t>‹#›</a:t>
            </a:fld>
            <a:endParaRPr lang="en-CA"/>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Date Placeholder 3"/>
          <p:cNvSpPr>
            <a:spLocks noGrp="1"/>
          </p:cNvSpPr>
          <p:nvPr>
            <p:ph type="dt" sz="half" idx="10"/>
          </p:nvPr>
        </p:nvSpPr>
        <p:spPr/>
        <p:txBody>
          <a:bodyPr/>
          <a:lstStyle/>
          <a:p>
            <a:fld id="{07C3CDFB-F897-45D0-A396-608F30FD897F}" type="datetimeFigureOut">
              <a:rPr lang="en-CA" smtClean="0"/>
              <a:t>28/03/2017</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3AFCAF05-AE4B-4697-988E-07A0F573AE3C}" type="slidenum">
              <a:rPr lang="en-CA" smtClean="0"/>
              <a:t>‹#›</a:t>
            </a:fld>
            <a:endParaRPr lang="en-CA"/>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CA"/>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Date Placeholder 3"/>
          <p:cNvSpPr>
            <a:spLocks noGrp="1"/>
          </p:cNvSpPr>
          <p:nvPr>
            <p:ph type="dt" sz="half" idx="10"/>
          </p:nvPr>
        </p:nvSpPr>
        <p:spPr/>
        <p:txBody>
          <a:bodyPr/>
          <a:lstStyle/>
          <a:p>
            <a:fld id="{07C3CDFB-F897-45D0-A396-608F30FD897F}" type="datetimeFigureOut">
              <a:rPr lang="en-CA" smtClean="0"/>
              <a:t>28/03/2017</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3AFCAF05-AE4B-4697-988E-07A0F573AE3C}" type="slidenum">
              <a:rPr lang="en-CA" smtClean="0"/>
              <a:t>‹#›</a:t>
            </a:fld>
            <a:endParaRPr lang="en-CA"/>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Date Placeholder 3"/>
          <p:cNvSpPr>
            <a:spLocks noGrp="1"/>
          </p:cNvSpPr>
          <p:nvPr>
            <p:ph type="dt" sz="half" idx="10"/>
          </p:nvPr>
        </p:nvSpPr>
        <p:spPr/>
        <p:txBody>
          <a:bodyPr/>
          <a:lstStyle/>
          <a:p>
            <a:fld id="{07C3CDFB-F897-45D0-A396-608F30FD897F}" type="datetimeFigureOut">
              <a:rPr lang="en-CA" smtClean="0"/>
              <a:t>28/03/2017</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3AFCAF05-AE4B-4697-988E-07A0F573AE3C}" type="slidenum">
              <a:rPr lang="en-CA" smtClean="0"/>
              <a:t>‹#›</a:t>
            </a:fld>
            <a:endParaRPr lang="en-CA"/>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CA"/>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7C3CDFB-F897-45D0-A396-608F30FD897F}" type="datetimeFigureOut">
              <a:rPr lang="en-CA" smtClean="0"/>
              <a:t>28/03/2017</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3AFCAF05-AE4B-4697-988E-07A0F573AE3C}" type="slidenum">
              <a:rPr lang="en-CA" smtClean="0"/>
              <a:t>‹#›</a:t>
            </a:fld>
            <a:endParaRPr lang="en-CA"/>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5" name="Date Placeholder 4"/>
          <p:cNvSpPr>
            <a:spLocks noGrp="1"/>
          </p:cNvSpPr>
          <p:nvPr>
            <p:ph type="dt" sz="half" idx="10"/>
          </p:nvPr>
        </p:nvSpPr>
        <p:spPr/>
        <p:txBody>
          <a:bodyPr/>
          <a:lstStyle/>
          <a:p>
            <a:fld id="{07C3CDFB-F897-45D0-A396-608F30FD897F}" type="datetimeFigureOut">
              <a:rPr lang="en-CA" smtClean="0"/>
              <a:t>28/03/2017</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3AFCAF05-AE4B-4697-988E-07A0F573AE3C}" type="slidenum">
              <a:rPr lang="en-CA" smtClean="0"/>
              <a:t>‹#›</a:t>
            </a:fld>
            <a:endParaRPr lang="en-CA"/>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CA"/>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7" name="Date Placeholder 6"/>
          <p:cNvSpPr>
            <a:spLocks noGrp="1"/>
          </p:cNvSpPr>
          <p:nvPr>
            <p:ph type="dt" sz="half" idx="10"/>
          </p:nvPr>
        </p:nvSpPr>
        <p:spPr/>
        <p:txBody>
          <a:bodyPr/>
          <a:lstStyle/>
          <a:p>
            <a:fld id="{07C3CDFB-F897-45D0-A396-608F30FD897F}" type="datetimeFigureOut">
              <a:rPr lang="en-CA" smtClean="0"/>
              <a:t>28/03/2017</a:t>
            </a:fld>
            <a:endParaRPr lang="en-CA"/>
          </a:p>
        </p:txBody>
      </p:sp>
      <p:sp>
        <p:nvSpPr>
          <p:cNvPr id="8" name="Footer Placeholder 7"/>
          <p:cNvSpPr>
            <a:spLocks noGrp="1"/>
          </p:cNvSpPr>
          <p:nvPr>
            <p:ph type="ftr" sz="quarter" idx="11"/>
          </p:nvPr>
        </p:nvSpPr>
        <p:spPr/>
        <p:txBody>
          <a:bodyPr/>
          <a:lstStyle/>
          <a:p>
            <a:endParaRPr lang="en-CA"/>
          </a:p>
        </p:txBody>
      </p:sp>
      <p:sp>
        <p:nvSpPr>
          <p:cNvPr id="9" name="Slide Number Placeholder 8"/>
          <p:cNvSpPr>
            <a:spLocks noGrp="1"/>
          </p:cNvSpPr>
          <p:nvPr>
            <p:ph type="sldNum" sz="quarter" idx="12"/>
          </p:nvPr>
        </p:nvSpPr>
        <p:spPr/>
        <p:txBody>
          <a:bodyPr/>
          <a:lstStyle/>
          <a:p>
            <a:fld id="{3AFCAF05-AE4B-4697-988E-07A0F573AE3C}" type="slidenum">
              <a:rPr lang="en-CA" smtClean="0"/>
              <a:t>‹#›</a:t>
            </a:fld>
            <a:endParaRPr lang="en-CA"/>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Date Placeholder 2"/>
          <p:cNvSpPr>
            <a:spLocks noGrp="1"/>
          </p:cNvSpPr>
          <p:nvPr>
            <p:ph type="dt" sz="half" idx="10"/>
          </p:nvPr>
        </p:nvSpPr>
        <p:spPr/>
        <p:txBody>
          <a:bodyPr/>
          <a:lstStyle/>
          <a:p>
            <a:fld id="{07C3CDFB-F897-45D0-A396-608F30FD897F}" type="datetimeFigureOut">
              <a:rPr lang="en-CA" smtClean="0"/>
              <a:t>28/03/2017</a:t>
            </a:fld>
            <a:endParaRPr lang="en-CA"/>
          </a:p>
        </p:txBody>
      </p:sp>
      <p:sp>
        <p:nvSpPr>
          <p:cNvPr id="4" name="Footer Placeholder 3"/>
          <p:cNvSpPr>
            <a:spLocks noGrp="1"/>
          </p:cNvSpPr>
          <p:nvPr>
            <p:ph type="ftr" sz="quarter" idx="11"/>
          </p:nvPr>
        </p:nvSpPr>
        <p:spPr/>
        <p:txBody>
          <a:bodyPr/>
          <a:lstStyle/>
          <a:p>
            <a:endParaRPr lang="en-CA"/>
          </a:p>
        </p:txBody>
      </p:sp>
      <p:sp>
        <p:nvSpPr>
          <p:cNvPr id="5" name="Slide Number Placeholder 4"/>
          <p:cNvSpPr>
            <a:spLocks noGrp="1"/>
          </p:cNvSpPr>
          <p:nvPr>
            <p:ph type="sldNum" sz="quarter" idx="12"/>
          </p:nvPr>
        </p:nvSpPr>
        <p:spPr/>
        <p:txBody>
          <a:bodyPr/>
          <a:lstStyle/>
          <a:p>
            <a:fld id="{3AFCAF05-AE4B-4697-988E-07A0F573AE3C}" type="slidenum">
              <a:rPr lang="en-CA" smtClean="0"/>
              <a:t>‹#›</a:t>
            </a:fld>
            <a:endParaRPr lang="en-CA"/>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7C3CDFB-F897-45D0-A396-608F30FD897F}" type="datetimeFigureOut">
              <a:rPr lang="en-CA" smtClean="0"/>
              <a:t>28/03/2017</a:t>
            </a:fld>
            <a:endParaRPr lang="en-CA"/>
          </a:p>
        </p:txBody>
      </p:sp>
      <p:sp>
        <p:nvSpPr>
          <p:cNvPr id="3" name="Footer Placeholder 2"/>
          <p:cNvSpPr>
            <a:spLocks noGrp="1"/>
          </p:cNvSpPr>
          <p:nvPr>
            <p:ph type="ftr" sz="quarter" idx="11"/>
          </p:nvPr>
        </p:nvSpPr>
        <p:spPr/>
        <p:txBody>
          <a:bodyPr/>
          <a:lstStyle/>
          <a:p>
            <a:endParaRPr lang="en-CA"/>
          </a:p>
        </p:txBody>
      </p:sp>
      <p:sp>
        <p:nvSpPr>
          <p:cNvPr id="4" name="Slide Number Placeholder 3"/>
          <p:cNvSpPr>
            <a:spLocks noGrp="1"/>
          </p:cNvSpPr>
          <p:nvPr>
            <p:ph type="sldNum" sz="quarter" idx="12"/>
          </p:nvPr>
        </p:nvSpPr>
        <p:spPr/>
        <p:txBody>
          <a:bodyPr/>
          <a:lstStyle/>
          <a:p>
            <a:fld id="{3AFCAF05-AE4B-4697-988E-07A0F573AE3C}" type="slidenum">
              <a:rPr lang="en-CA" smtClean="0"/>
              <a:t>‹#›</a:t>
            </a:fld>
            <a:endParaRPr lang="en-CA"/>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CA"/>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7C3CDFB-F897-45D0-A396-608F30FD897F}" type="datetimeFigureOut">
              <a:rPr lang="en-CA" smtClean="0"/>
              <a:t>28/03/2017</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3AFCAF05-AE4B-4697-988E-07A0F573AE3C}" type="slidenum">
              <a:rPr lang="en-CA" smtClean="0"/>
              <a:t>‹#›</a:t>
            </a:fld>
            <a:endParaRPr lang="en-CA"/>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CA"/>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7C3CDFB-F897-45D0-A396-608F30FD897F}" type="datetimeFigureOut">
              <a:rPr lang="en-CA" smtClean="0"/>
              <a:t>28/03/2017</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3AFCAF05-AE4B-4697-988E-07A0F573AE3C}" type="slidenum">
              <a:rPr lang="en-CA" smtClean="0"/>
              <a:t>‹#›</a:t>
            </a:fld>
            <a:endParaRPr lang="en-CA"/>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CA"/>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7C3CDFB-F897-45D0-A396-608F30FD897F}" type="datetimeFigureOut">
              <a:rPr lang="en-CA" smtClean="0"/>
              <a:t>28/03/2017</a:t>
            </a:fld>
            <a:endParaRPr lang="en-CA"/>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AFCAF05-AE4B-4697-988E-07A0F573AE3C}" type="slidenum">
              <a:rPr lang="en-CA" smtClean="0"/>
              <a:t>‹#›</a:t>
            </a:fld>
            <a:endParaRPr lang="en-CA"/>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hyperlink" Target="http://www.google.ca/url?url=http://www.petawawaheritagevillage.com/history/canadian-internment-camps&amp;rct=j&amp;frm=1&amp;q=&amp;esrc=s&amp;sa=U&amp;ei=TdoIVa2oAofigwTr3YL4CA&amp;ved=0CDkQ9QEwEjgU&amp;usg=AFQjCNFBZ_5329HH6HUD9n1HE6pI1y-lHQ" TargetMode="Externa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hyperlink" Target="https://www.google.ca/url?url=https://www.collectionscanada.gc.ca/settlement/kids/021013-2141.6-e.html&amp;rct=j&amp;frm=1&amp;q=&amp;esrc=s&amp;sa=U&amp;ei=bdwIVfeqII_asATk94GoBA&amp;ved=0CDUQ9QEwEDhQ&amp;usg=AFQjCNEsGNzQc2cEsmrj2LoFHuBwISWPEg" TargetMode="External"/><Relationship Id="rId1" Type="http://schemas.openxmlformats.org/officeDocument/2006/relationships/slideLayout" Target="../slideLayouts/slideLayout7.xml"/><Relationship Id="rId5" Type="http://schemas.openxmlformats.org/officeDocument/2006/relationships/image" Target="../media/image13.jpeg"/><Relationship Id="rId4" Type="http://schemas.openxmlformats.org/officeDocument/2006/relationships/hyperlink" Target="https://www.google.ca/url?url=https://ring.uvic.ca/news/uvic-lead-55-million-research-project-forced-dispossession-japanese-canadians&amp;rct=j&amp;frm=1&amp;q=&amp;esrc=s&amp;sa=U&amp;ei=y_sRVbuyM-THsQTz_YDoDw&amp;ved=0CB8Q9QEwBQ&amp;usg=AFQjCNHQpe879pAJQPH5I8sRKxFvWVmU0A" TargetMode="External"/></Relationships>
</file>

<file path=ppt/slides/_rels/slide13.xml.rels><?xml version="1.0" encoding="UTF-8" standalone="yes"?>
<Relationships xmlns="http://schemas.openxmlformats.org/package/2006/relationships"><Relationship Id="rId2" Type="http://schemas.openxmlformats.org/officeDocument/2006/relationships/image" Target="../media/image14.gif"/><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hyperlink" Target="https://www.google.ca/url?url=https://diogenesii.wordpress.com/tag/japanese-american-internment/&amp;rct=j&amp;frm=1&amp;q=&amp;esrc=s&amp;sa=U&amp;ei=adgIVb79F47egwSg-YOYCA&amp;ved=0CBcQ9QEwAQ&amp;usg=AFQjCNFG1aQeXClmnxzalaJrxM7P2hDO2g" TargetMode="Externa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hyperlink" Target="http://www.google.ca/url?url=http://www.cbc.ca/archives/categories/war-conflict/second-world-war/relocation-to-redress-the-internment-of-the-japanese-canadians/topic---relocation-to-redress-the-internment-of-the-japanese-canadians.html&amp;rct=j&amp;frm=1&amp;q=&amp;esrc=s&amp;sa=U&amp;ei=-9kIVYi6A4HDggTWwYCwCg&amp;ved=0CDUQ9QEwEA&amp;usg=AFQjCNGiWGd-mtC9quPg_91eU3qlAb3mYA" TargetMode="Externa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CA" dirty="0"/>
          </a:p>
        </p:txBody>
      </p:sp>
      <p:sp>
        <p:nvSpPr>
          <p:cNvPr id="3" name="Subtitle 2"/>
          <p:cNvSpPr>
            <a:spLocks noGrp="1"/>
          </p:cNvSpPr>
          <p:nvPr>
            <p:ph type="subTitle" idx="1"/>
          </p:nvPr>
        </p:nvSpPr>
        <p:spPr/>
        <p:txBody>
          <a:bodyPr/>
          <a:lstStyle/>
          <a:p>
            <a:endParaRPr lang="en-CA"/>
          </a:p>
        </p:txBody>
      </p:sp>
      <p:pic>
        <p:nvPicPr>
          <p:cNvPr id="1026" name="Picture 2" descr="C:\Users\RHWS\Pictures\My Pictures\Educational\Japanese Internment\japanboa.gif"/>
          <p:cNvPicPr>
            <a:picLocks noChangeAspect="1" noChangeArrowheads="1"/>
          </p:cNvPicPr>
          <p:nvPr/>
        </p:nvPicPr>
        <p:blipFill>
          <a:blip r:embed="rId2" cstate="print"/>
          <a:srcRect/>
          <a:stretch>
            <a:fillRect/>
          </a:stretch>
        </p:blipFill>
        <p:spPr bwMode="auto">
          <a:xfrm>
            <a:off x="457200" y="838200"/>
            <a:ext cx="8345885" cy="4695952"/>
          </a:xfrm>
          <a:prstGeom prst="rect">
            <a:avLst/>
          </a:prstGeom>
          <a:noFill/>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990600" y="762000"/>
            <a:ext cx="7242827" cy="5124973"/>
          </a:xfrm>
          <a:prstGeom prst="rect">
            <a:avLst/>
          </a:prstGeom>
        </p:spPr>
      </p:pic>
    </p:spTree>
    <p:extLst>
      <p:ext uri="{BB962C8B-B14F-4D97-AF65-F5344CB8AC3E}">
        <p14:creationId xmlns:p14="http://schemas.microsoft.com/office/powerpoint/2010/main" val="100959246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 descr="https://encrypted-tbn0.gstatic.com/images?q=tbn:ANd9GcSusv2DWVw5D3BvdM2FIi7ejUQCX6N2sR9lSg2uxBNDJZIdbYOIuBu2ReGS">
            <a:hlinkClick r:id="rId2"/>
          </p:cNvPr>
          <p:cNvPicPr>
            <a:picLocks noChangeAspect="1" noChangeArrowheads="1"/>
          </p:cNvPicPr>
          <p:nvPr/>
        </p:nvPicPr>
        <p:blipFill>
          <a:blip r:embed="rId3" cstate="print"/>
          <a:srcRect/>
          <a:stretch>
            <a:fillRect/>
          </a:stretch>
        </p:blipFill>
        <p:spPr bwMode="auto">
          <a:xfrm>
            <a:off x="2057400" y="2057400"/>
            <a:ext cx="5105400" cy="2438400"/>
          </a:xfrm>
          <a:prstGeom prst="rect">
            <a:avLst/>
          </a:prstGeom>
          <a:noFill/>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https://encrypted-tbn2.gstatic.com/images?q=tbn:ANd9GcQAfCY4JnWs_x1oQFGWqZ9lJQ998TyQHGvrhvFsq3Bt6iQ2wWxyB0sCeybP">
            <a:hlinkClick r:id="rId2"/>
          </p:cNvPr>
          <p:cNvPicPr>
            <a:picLocks noChangeAspect="1" noChangeArrowheads="1"/>
          </p:cNvPicPr>
          <p:nvPr/>
        </p:nvPicPr>
        <p:blipFill>
          <a:blip r:embed="rId3" cstate="print"/>
          <a:srcRect/>
          <a:stretch>
            <a:fillRect/>
          </a:stretch>
        </p:blipFill>
        <p:spPr bwMode="auto">
          <a:xfrm>
            <a:off x="2133600" y="228600"/>
            <a:ext cx="4539343" cy="2824480"/>
          </a:xfrm>
          <a:prstGeom prst="rect">
            <a:avLst/>
          </a:prstGeom>
          <a:noFill/>
        </p:spPr>
      </p:pic>
      <p:pic>
        <p:nvPicPr>
          <p:cNvPr id="29700" name="Picture 4" descr="https://encrypted-tbn1.gstatic.com/images?q=tbn:ANd9GcRmxNt2plWedQOYuxA8ZPkDlpq_194eDTSgPqFqLyV12aitsIaQ_9-GD7nf">
            <a:hlinkClick r:id="rId4"/>
          </p:cNvPr>
          <p:cNvPicPr>
            <a:picLocks noChangeAspect="1" noChangeArrowheads="1"/>
          </p:cNvPicPr>
          <p:nvPr/>
        </p:nvPicPr>
        <p:blipFill>
          <a:blip r:embed="rId5" cstate="print"/>
          <a:srcRect/>
          <a:stretch>
            <a:fillRect/>
          </a:stretch>
        </p:blipFill>
        <p:spPr bwMode="auto">
          <a:xfrm>
            <a:off x="2209800" y="3352800"/>
            <a:ext cx="4495800" cy="2940865"/>
          </a:xfrm>
          <a:prstGeom prst="rect">
            <a:avLst/>
          </a:prstGeom>
          <a:noFill/>
        </p:spPr>
      </p:pic>
      <p:sp>
        <p:nvSpPr>
          <p:cNvPr id="5" name="TextBox 4"/>
          <p:cNvSpPr txBox="1"/>
          <p:nvPr/>
        </p:nvSpPr>
        <p:spPr>
          <a:xfrm>
            <a:off x="7543800" y="5638800"/>
            <a:ext cx="940386" cy="369332"/>
          </a:xfrm>
          <a:prstGeom prst="rect">
            <a:avLst/>
          </a:prstGeom>
          <a:noFill/>
        </p:spPr>
        <p:txBody>
          <a:bodyPr wrap="none" rtlCol="0">
            <a:spAutoFit/>
          </a:bodyPr>
          <a:lstStyle/>
          <a:p>
            <a:r>
              <a:rPr lang="en-US" dirty="0" smtClean="0"/>
              <a:t>Cf. p. 24</a:t>
            </a:r>
            <a:endParaRPr lang="en-CA" dirty="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2" descr="http://www.yesnet.yk.ca/schools/projects/canadianhistory/camps/graphics/japannot.gif"/>
          <p:cNvPicPr>
            <a:picLocks noChangeAspect="1" noChangeArrowheads="1"/>
          </p:cNvPicPr>
          <p:nvPr/>
        </p:nvPicPr>
        <p:blipFill>
          <a:blip r:embed="rId2" cstate="print"/>
          <a:srcRect/>
          <a:stretch>
            <a:fillRect/>
          </a:stretch>
        </p:blipFill>
        <p:spPr bwMode="auto">
          <a:xfrm>
            <a:off x="2057400" y="125474"/>
            <a:ext cx="4343400" cy="6616448"/>
          </a:xfrm>
          <a:prstGeom prst="rect">
            <a:avLst/>
          </a:prstGeom>
          <a:noFill/>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1"/>
          <p:cNvSpPr>
            <a:spLocks noChangeArrowheads="1"/>
          </p:cNvSpPr>
          <p:nvPr/>
        </p:nvSpPr>
        <p:spPr bwMode="auto">
          <a:xfrm>
            <a:off x="0" y="0"/>
            <a:ext cx="9144000" cy="6555641"/>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CA" sz="1400" b="1" i="0" u="none" strike="noStrike" cap="none" normalizeH="0" baseline="0" dirty="0" smtClean="0">
                <a:ln>
                  <a:noFill/>
                </a:ln>
                <a:solidFill>
                  <a:srgbClr val="EE0000"/>
                </a:solidFill>
                <a:effectLst/>
                <a:latin typeface="Arial" pitchFamily="34" charset="0"/>
                <a:ea typeface="Times New Roman" pitchFamily="18" charset="0"/>
                <a:cs typeface="Arial" pitchFamily="34" charset="0"/>
              </a:rPr>
              <a:t>Order in Council of Ottawa - 26-2-1942</a:t>
            </a:r>
            <a:endParaRPr kumimoji="0" lang="en-CA" sz="14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CA" sz="1400" b="1" i="0" u="none" strike="noStrike" cap="none" normalizeH="0" baseline="0" dirty="0" smtClean="0">
                <a:ln>
                  <a:noFill/>
                </a:ln>
                <a:solidFill>
                  <a:srgbClr val="000000"/>
                </a:solidFill>
                <a:effectLst/>
                <a:latin typeface="Arial" pitchFamily="34" charset="0"/>
                <a:ea typeface="Times New Roman" pitchFamily="18" charset="0"/>
                <a:cs typeface="Arial" pitchFamily="34" charset="0"/>
              </a:rPr>
              <a:t>Order In Council Notice:</a:t>
            </a:r>
            <a:endParaRPr kumimoji="0" lang="en-CA" sz="1400" b="0" i="0" u="none" strike="noStrike" cap="none" normalizeH="0" baseline="0" dirty="0" smtClean="0">
              <a:ln>
                <a:noFill/>
              </a:ln>
              <a:solidFill>
                <a:schemeClr val="tx1"/>
              </a:solidFill>
              <a:effectLst/>
              <a:latin typeface="Arial" pitchFamily="34" charset="0"/>
              <a:cs typeface="Arial" pitchFamily="34" charset="0"/>
            </a:endParaRPr>
          </a:p>
          <a:p>
            <a:pPr marL="0" marR="0" lvl="0" indent="0" defTabSz="914400" rtl="0" eaLnBrk="0" fontAlgn="base" latinLnBrk="0" hangingPunct="0">
              <a:lnSpc>
                <a:spcPct val="100000"/>
              </a:lnSpc>
              <a:spcBef>
                <a:spcPct val="0"/>
              </a:spcBef>
              <a:spcAft>
                <a:spcPct val="0"/>
              </a:spcAft>
              <a:buClrTx/>
              <a:buSzTx/>
              <a:buFontTx/>
              <a:buNone/>
              <a:tabLst/>
            </a:pPr>
            <a:r>
              <a:rPr kumimoji="0" lang="en-CA" sz="1400" b="1" i="0" u="none" strike="noStrike" cap="none" normalizeH="0" baseline="0" dirty="0" smtClean="0">
                <a:ln>
                  <a:noFill/>
                </a:ln>
                <a:solidFill>
                  <a:srgbClr val="000000"/>
                </a:solidFill>
                <a:effectLst/>
                <a:latin typeface="Arial" pitchFamily="34" charset="0"/>
                <a:ea typeface="Times New Roman" pitchFamily="18" charset="0"/>
                <a:cs typeface="Arial" pitchFamily="34" charset="0"/>
              </a:rPr>
              <a:t>NOTICE</a:t>
            </a:r>
            <a:endParaRPr kumimoji="0" lang="en-CA" sz="1400" b="0" i="0" u="none" strike="noStrike" cap="none" normalizeH="0" baseline="0" dirty="0" smtClean="0">
              <a:ln>
                <a:noFill/>
              </a:ln>
              <a:solidFill>
                <a:schemeClr val="tx1"/>
              </a:solidFill>
              <a:effectLst/>
              <a:latin typeface="Arial" pitchFamily="34" charset="0"/>
              <a:cs typeface="Arial" pitchFamily="34" charset="0"/>
            </a:endParaRPr>
          </a:p>
          <a:p>
            <a:pPr marL="0" marR="0" lvl="0" indent="0" defTabSz="914400" rtl="0" eaLnBrk="0" fontAlgn="base" latinLnBrk="0" hangingPunct="0">
              <a:lnSpc>
                <a:spcPct val="100000"/>
              </a:lnSpc>
              <a:spcBef>
                <a:spcPct val="0"/>
              </a:spcBef>
              <a:spcAft>
                <a:spcPct val="0"/>
              </a:spcAft>
              <a:buClrTx/>
              <a:buSzTx/>
              <a:buFontTx/>
              <a:buNone/>
              <a:tabLst/>
            </a:pPr>
            <a:r>
              <a:rPr kumimoji="0" lang="en-CA" sz="1400" b="1" i="0" u="none" strike="noStrike" cap="none" normalizeH="0" baseline="0" dirty="0" smtClean="0">
                <a:ln>
                  <a:noFill/>
                </a:ln>
                <a:solidFill>
                  <a:srgbClr val="000000"/>
                </a:solidFill>
                <a:effectLst/>
                <a:latin typeface="Arial" pitchFamily="34" charset="0"/>
                <a:ea typeface="Times New Roman" pitchFamily="18" charset="0"/>
                <a:cs typeface="Arial" pitchFamily="34" charset="0"/>
              </a:rPr>
              <a:t>TO ALL PERSONS OF JAPANESE RACIAL ORIGIN</a:t>
            </a:r>
            <a:endParaRPr kumimoji="0" lang="en-CA" sz="1400" b="0" i="0" u="none" strike="noStrike" cap="none" normalizeH="0" baseline="0" dirty="0" smtClean="0">
              <a:ln>
                <a:noFill/>
              </a:ln>
              <a:solidFill>
                <a:schemeClr val="tx1"/>
              </a:solidFill>
              <a:effectLst/>
              <a:latin typeface="Arial" pitchFamily="34" charset="0"/>
              <a:cs typeface="Arial" pitchFamily="34" charset="0"/>
            </a:endParaRPr>
          </a:p>
          <a:p>
            <a:pPr marL="0" marR="0" lvl="0" indent="0" defTabSz="914400" rtl="0" eaLnBrk="0" fontAlgn="base" latinLnBrk="0" hangingPunct="0">
              <a:lnSpc>
                <a:spcPct val="100000"/>
              </a:lnSpc>
              <a:spcBef>
                <a:spcPct val="0"/>
              </a:spcBef>
              <a:spcAft>
                <a:spcPct val="0"/>
              </a:spcAft>
              <a:buClrTx/>
              <a:buSzTx/>
              <a:buFontTx/>
              <a:buNone/>
              <a:tabLst/>
            </a:pPr>
            <a:r>
              <a:rPr kumimoji="0" lang="en-CA" sz="1400" b="1" i="0" u="none" strike="noStrike" cap="none" normalizeH="0" baseline="0" dirty="0" smtClean="0">
                <a:ln>
                  <a:noFill/>
                </a:ln>
                <a:solidFill>
                  <a:srgbClr val="000000"/>
                </a:solidFill>
                <a:effectLst/>
                <a:latin typeface="Arial" pitchFamily="34" charset="0"/>
                <a:ea typeface="Times New Roman" pitchFamily="18" charset="0"/>
                <a:cs typeface="Arial" pitchFamily="34" charset="0"/>
              </a:rPr>
              <a:t>Having reference to the Protected Area of British Columbia as described in an Extra of the Canada Gazette, No. 174 dated Ottawa, Monday, February 2, 1942:</a:t>
            </a:r>
            <a:endParaRPr kumimoji="0" lang="en-CA" sz="1400" b="0" i="0" u="none" strike="noStrike" cap="none" normalizeH="0" baseline="0" dirty="0" smtClean="0">
              <a:ln>
                <a:noFill/>
              </a:ln>
              <a:solidFill>
                <a:schemeClr val="tx1"/>
              </a:solidFill>
              <a:effectLst/>
              <a:latin typeface="Arial" pitchFamily="34" charset="0"/>
              <a:cs typeface="Arial" pitchFamily="34" charset="0"/>
            </a:endParaRPr>
          </a:p>
          <a:p>
            <a:pPr marL="0" marR="0" lvl="0" indent="0" defTabSz="914400" rtl="0" eaLnBrk="0" fontAlgn="base" latinLnBrk="0" hangingPunct="0">
              <a:lnSpc>
                <a:spcPct val="100000"/>
              </a:lnSpc>
              <a:spcBef>
                <a:spcPct val="0"/>
              </a:spcBef>
              <a:spcAft>
                <a:spcPct val="0"/>
              </a:spcAft>
              <a:buClrTx/>
              <a:buSzTx/>
              <a:buFontTx/>
              <a:buNone/>
              <a:tabLst/>
            </a:pPr>
            <a:r>
              <a:rPr kumimoji="0" lang="en-CA" sz="1400" b="0" i="0" u="none" strike="noStrike" cap="none" normalizeH="0" baseline="0" dirty="0" smtClean="0">
                <a:ln>
                  <a:noFill/>
                </a:ln>
                <a:solidFill>
                  <a:srgbClr val="333333"/>
                </a:solidFill>
                <a:effectLst/>
                <a:latin typeface="Georgia" pitchFamily="18" charset="0"/>
                <a:ea typeface="Times New Roman" pitchFamily="18" charset="0"/>
                <a:cs typeface="Arial" pitchFamily="34" charset="0"/>
              </a:rPr>
              <a:t>1.</a:t>
            </a:r>
            <a:r>
              <a:rPr kumimoji="0" lang="en-CA" sz="1400" b="0" i="0" u="none" strike="noStrike" cap="none" normalizeH="0" baseline="0" dirty="0" smtClean="0">
                <a:ln>
                  <a:noFill/>
                </a:ln>
                <a:solidFill>
                  <a:srgbClr val="333333"/>
                </a:solidFill>
                <a:effectLst/>
                <a:latin typeface="Calibri"/>
                <a:ea typeface="Times New Roman" pitchFamily="18" charset="0"/>
                <a:cs typeface="Arial" pitchFamily="34" charset="0"/>
              </a:rPr>
              <a:t> </a:t>
            </a:r>
            <a:r>
              <a:rPr kumimoji="0" lang="en-CA" sz="1400" b="0" i="0" u="none" strike="noStrike" cap="none" normalizeH="0" baseline="0" dirty="0" smtClean="0">
                <a:ln>
                  <a:noFill/>
                </a:ln>
                <a:solidFill>
                  <a:srgbClr val="333333"/>
                </a:solidFill>
                <a:effectLst/>
                <a:latin typeface="Georgia" pitchFamily="18" charset="0"/>
                <a:ea typeface="Times New Roman" pitchFamily="18" charset="0"/>
                <a:cs typeface="Arial" pitchFamily="34" charset="0"/>
              </a:rPr>
              <a:t> EVERY PERSON OF THE JAPANESE RACE, WHILE WITHIN THE PROTECTED AREA AFORESAID, SHALL HEREAFTER BE AT HIS USUAL PLACE OF RESIDENCE EACH DAY BEFORE SUNSET AND SHALL REMAIN THEREIN UNTIL SUNRISE ON THE FOLLOWING DAY, AND NO SUCH PERSON SHALL GO OUT OF HIS USUAL PLACE OF RESIDENCE AFORESAID UPON THE STREETS OR OTHERWISE DURING THE HOURS BETWEEN SUNSET AND SUNRISE;</a:t>
            </a:r>
            <a:br>
              <a:rPr kumimoji="0" lang="en-CA" sz="1400" b="0" i="0" u="none" strike="noStrike" cap="none" normalizeH="0" baseline="0" dirty="0" smtClean="0">
                <a:ln>
                  <a:noFill/>
                </a:ln>
                <a:solidFill>
                  <a:srgbClr val="333333"/>
                </a:solidFill>
                <a:effectLst/>
                <a:latin typeface="Georgia" pitchFamily="18" charset="0"/>
                <a:ea typeface="Times New Roman" pitchFamily="18" charset="0"/>
                <a:cs typeface="Arial" pitchFamily="34" charset="0"/>
              </a:rPr>
            </a:br>
            <a:r>
              <a:rPr kumimoji="0" lang="en-CA" sz="1400" b="0" i="0" u="none" strike="noStrike" cap="none" normalizeH="0" baseline="0" dirty="0" smtClean="0">
                <a:ln>
                  <a:noFill/>
                </a:ln>
                <a:solidFill>
                  <a:srgbClr val="333333"/>
                </a:solidFill>
                <a:effectLst/>
                <a:latin typeface="Georgia" pitchFamily="18" charset="0"/>
                <a:ea typeface="Times New Roman" pitchFamily="18" charset="0"/>
                <a:cs typeface="Arial" pitchFamily="34" charset="0"/>
              </a:rPr>
              <a:t/>
            </a:r>
            <a:br>
              <a:rPr kumimoji="0" lang="en-CA" sz="1400" b="0" i="0" u="none" strike="noStrike" cap="none" normalizeH="0" baseline="0" dirty="0" smtClean="0">
                <a:ln>
                  <a:noFill/>
                </a:ln>
                <a:solidFill>
                  <a:srgbClr val="333333"/>
                </a:solidFill>
                <a:effectLst/>
                <a:latin typeface="Georgia" pitchFamily="18" charset="0"/>
                <a:ea typeface="Times New Roman" pitchFamily="18" charset="0"/>
                <a:cs typeface="Arial" pitchFamily="34" charset="0"/>
              </a:rPr>
            </a:br>
            <a:r>
              <a:rPr kumimoji="0" lang="en-CA" sz="1400" b="0" i="0" u="none" strike="noStrike" cap="none" normalizeH="0" baseline="0" dirty="0" smtClean="0">
                <a:ln>
                  <a:noFill/>
                </a:ln>
                <a:solidFill>
                  <a:srgbClr val="333333"/>
                </a:solidFill>
                <a:effectLst/>
                <a:latin typeface="Georgia" pitchFamily="18" charset="0"/>
                <a:ea typeface="Times New Roman" pitchFamily="18" charset="0"/>
                <a:cs typeface="Arial" pitchFamily="34" charset="0"/>
              </a:rPr>
              <a:t>2.</a:t>
            </a:r>
            <a:r>
              <a:rPr kumimoji="0" lang="en-CA" sz="1400" b="0" i="0" u="none" strike="noStrike" cap="none" normalizeH="0" baseline="0" dirty="0" smtClean="0">
                <a:ln>
                  <a:noFill/>
                </a:ln>
                <a:solidFill>
                  <a:srgbClr val="333333"/>
                </a:solidFill>
                <a:effectLst/>
                <a:latin typeface="Calibri"/>
                <a:ea typeface="Times New Roman" pitchFamily="18" charset="0"/>
                <a:cs typeface="Arial" pitchFamily="34" charset="0"/>
              </a:rPr>
              <a:t> </a:t>
            </a:r>
            <a:r>
              <a:rPr kumimoji="0" lang="en-CA" sz="1400" b="0" i="0" u="none" strike="noStrike" cap="none" normalizeH="0" baseline="0" dirty="0" smtClean="0">
                <a:ln>
                  <a:noFill/>
                </a:ln>
                <a:solidFill>
                  <a:srgbClr val="333333"/>
                </a:solidFill>
                <a:effectLst/>
                <a:latin typeface="Georgia" pitchFamily="18" charset="0"/>
                <a:ea typeface="Times New Roman" pitchFamily="18" charset="0"/>
                <a:cs typeface="Arial" pitchFamily="34" charset="0"/>
              </a:rPr>
              <a:t> NO PERSON OF THE JAPANESE RACE SHALL HAVE IN IS POSSESSION OR USE IN SUCH PROTECTED AREA ANY MOTOR VEHICLE, CAMERA, RADIO TRANSMITTER, RADIO RECEIVING SET, FIREARM, AMMUNITION OR EXPLOSIVE;</a:t>
            </a:r>
            <a:br>
              <a:rPr kumimoji="0" lang="en-CA" sz="1400" b="0" i="0" u="none" strike="noStrike" cap="none" normalizeH="0" baseline="0" dirty="0" smtClean="0">
                <a:ln>
                  <a:noFill/>
                </a:ln>
                <a:solidFill>
                  <a:srgbClr val="333333"/>
                </a:solidFill>
                <a:effectLst/>
                <a:latin typeface="Georgia" pitchFamily="18" charset="0"/>
                <a:ea typeface="Times New Roman" pitchFamily="18" charset="0"/>
                <a:cs typeface="Arial" pitchFamily="34" charset="0"/>
              </a:rPr>
            </a:br>
            <a:r>
              <a:rPr kumimoji="0" lang="en-CA" sz="1400" b="0" i="0" u="none" strike="noStrike" cap="none" normalizeH="0" baseline="0" dirty="0" smtClean="0">
                <a:ln>
                  <a:noFill/>
                </a:ln>
                <a:solidFill>
                  <a:srgbClr val="333333"/>
                </a:solidFill>
                <a:effectLst/>
                <a:latin typeface="Georgia" pitchFamily="18" charset="0"/>
                <a:ea typeface="Times New Roman" pitchFamily="18" charset="0"/>
                <a:cs typeface="Arial" pitchFamily="34" charset="0"/>
              </a:rPr>
              <a:t/>
            </a:r>
            <a:br>
              <a:rPr kumimoji="0" lang="en-CA" sz="1400" b="0" i="0" u="none" strike="noStrike" cap="none" normalizeH="0" baseline="0" dirty="0" smtClean="0">
                <a:ln>
                  <a:noFill/>
                </a:ln>
                <a:solidFill>
                  <a:srgbClr val="333333"/>
                </a:solidFill>
                <a:effectLst/>
                <a:latin typeface="Georgia" pitchFamily="18" charset="0"/>
                <a:ea typeface="Times New Roman" pitchFamily="18" charset="0"/>
                <a:cs typeface="Arial" pitchFamily="34" charset="0"/>
              </a:rPr>
            </a:br>
            <a:r>
              <a:rPr kumimoji="0" lang="en-CA" sz="1400" b="0" i="0" u="none" strike="noStrike" cap="none" normalizeH="0" baseline="0" dirty="0" smtClean="0">
                <a:ln>
                  <a:noFill/>
                </a:ln>
                <a:solidFill>
                  <a:srgbClr val="333333"/>
                </a:solidFill>
                <a:effectLst/>
                <a:latin typeface="Georgia" pitchFamily="18" charset="0"/>
                <a:ea typeface="Times New Roman" pitchFamily="18" charset="0"/>
                <a:cs typeface="Arial" pitchFamily="34" charset="0"/>
              </a:rPr>
              <a:t>3.</a:t>
            </a:r>
            <a:r>
              <a:rPr kumimoji="0" lang="en-CA" sz="1400" b="0" i="0" u="none" strike="noStrike" cap="none" normalizeH="0" baseline="0" dirty="0" smtClean="0">
                <a:ln>
                  <a:noFill/>
                </a:ln>
                <a:solidFill>
                  <a:srgbClr val="333333"/>
                </a:solidFill>
                <a:effectLst/>
                <a:latin typeface="Calibri"/>
                <a:ea typeface="Times New Roman" pitchFamily="18" charset="0"/>
                <a:cs typeface="Arial" pitchFamily="34" charset="0"/>
              </a:rPr>
              <a:t> </a:t>
            </a:r>
            <a:r>
              <a:rPr kumimoji="0" lang="en-CA" sz="1400" b="0" i="0" u="none" strike="noStrike" cap="none" normalizeH="0" baseline="0" dirty="0" smtClean="0">
                <a:ln>
                  <a:noFill/>
                </a:ln>
                <a:solidFill>
                  <a:srgbClr val="333333"/>
                </a:solidFill>
                <a:effectLst/>
                <a:latin typeface="Georgia" pitchFamily="18" charset="0"/>
                <a:ea typeface="Times New Roman" pitchFamily="18" charset="0"/>
                <a:cs typeface="Arial" pitchFamily="34" charset="0"/>
              </a:rPr>
              <a:t> IT SHALL BE THE DUTY OF EVERY PERSON OF THE JAPANESE RACE HAVING IN HIS POSSESSION OR UPON HIS PREMISES ANY ARTICLE MENTIONED IN THE NEXT PRECEDING PARAGRAPH, FORTHWITH TO CAUSE SUCH ARTICLE TO BE DELIVERED UP TO ANY JUSTICE OF THE PEACE RESIDING IN OR NEAR THE LOCALITY WHERE ANY SUCH ARTICLE IS HAD IN POSSESSION, OR TO AN OFFICER OR CONSTABLE OF THE POLICE FORCE OF THE PROVINCE OR CITY IN OR NEAR SUCH LOCALITY OR TO AN OFFICER OR CONSTABLE OF THE ROYAL CANADIAN MOUNTED POLICE.</a:t>
            </a:r>
            <a:br>
              <a:rPr kumimoji="0" lang="en-CA" sz="1400" b="0" i="0" u="none" strike="noStrike" cap="none" normalizeH="0" baseline="0" dirty="0" smtClean="0">
                <a:ln>
                  <a:noFill/>
                </a:ln>
                <a:solidFill>
                  <a:srgbClr val="333333"/>
                </a:solidFill>
                <a:effectLst/>
                <a:latin typeface="Georgia" pitchFamily="18" charset="0"/>
                <a:ea typeface="Times New Roman" pitchFamily="18" charset="0"/>
                <a:cs typeface="Arial" pitchFamily="34" charset="0"/>
              </a:rPr>
            </a:br>
            <a:r>
              <a:rPr kumimoji="0" lang="en-CA" sz="1400" b="0" i="0" u="none" strike="noStrike" cap="none" normalizeH="0" baseline="0" dirty="0" smtClean="0">
                <a:ln>
                  <a:noFill/>
                </a:ln>
                <a:solidFill>
                  <a:srgbClr val="333333"/>
                </a:solidFill>
                <a:effectLst/>
                <a:latin typeface="Georgia" pitchFamily="18" charset="0"/>
                <a:ea typeface="Times New Roman" pitchFamily="18" charset="0"/>
                <a:cs typeface="Arial" pitchFamily="34" charset="0"/>
              </a:rPr>
              <a:t/>
            </a:r>
            <a:br>
              <a:rPr kumimoji="0" lang="en-CA" sz="1400" b="0" i="0" u="none" strike="noStrike" cap="none" normalizeH="0" baseline="0" dirty="0" smtClean="0">
                <a:ln>
                  <a:noFill/>
                </a:ln>
                <a:solidFill>
                  <a:srgbClr val="333333"/>
                </a:solidFill>
                <a:effectLst/>
                <a:latin typeface="Georgia" pitchFamily="18" charset="0"/>
                <a:ea typeface="Times New Roman" pitchFamily="18" charset="0"/>
                <a:cs typeface="Arial" pitchFamily="34" charset="0"/>
              </a:rPr>
            </a:br>
            <a:r>
              <a:rPr kumimoji="0" lang="en-CA" sz="1400" b="0" i="0" u="none" strike="noStrike" cap="none" normalizeH="0" baseline="0" dirty="0" smtClean="0">
                <a:ln>
                  <a:noFill/>
                </a:ln>
                <a:solidFill>
                  <a:srgbClr val="333333"/>
                </a:solidFill>
                <a:effectLst/>
                <a:latin typeface="Georgia" pitchFamily="18" charset="0"/>
                <a:ea typeface="Times New Roman" pitchFamily="18" charset="0"/>
                <a:cs typeface="Arial" pitchFamily="34" charset="0"/>
              </a:rPr>
              <a:t>4.</a:t>
            </a:r>
            <a:r>
              <a:rPr kumimoji="0" lang="en-CA" sz="1400" b="0" i="0" u="none" strike="noStrike" cap="none" normalizeH="0" baseline="0" dirty="0" smtClean="0">
                <a:ln>
                  <a:noFill/>
                </a:ln>
                <a:solidFill>
                  <a:srgbClr val="333333"/>
                </a:solidFill>
                <a:effectLst/>
                <a:latin typeface="Calibri"/>
                <a:ea typeface="Times New Roman" pitchFamily="18" charset="0"/>
                <a:cs typeface="Arial" pitchFamily="34" charset="0"/>
              </a:rPr>
              <a:t> </a:t>
            </a:r>
            <a:r>
              <a:rPr kumimoji="0" lang="en-CA" sz="1400" b="0" i="0" u="none" strike="noStrike" cap="none" normalizeH="0" baseline="0" dirty="0" smtClean="0">
                <a:ln>
                  <a:noFill/>
                </a:ln>
                <a:solidFill>
                  <a:srgbClr val="333333"/>
                </a:solidFill>
                <a:effectLst/>
                <a:latin typeface="Georgia" pitchFamily="18" charset="0"/>
                <a:ea typeface="Times New Roman" pitchFamily="18" charset="0"/>
                <a:cs typeface="Arial" pitchFamily="34" charset="0"/>
              </a:rPr>
              <a:t> ANY JUSTICE OF THE PEACE OR OFFICER OR CONSTABLE RECEIVING ANY ARTICLE MENTIONED IN PARAGRAPH 2 OF THIS ORDER SHALL GIVE TO THE PERSON DELIVERING THE SAME A RECEIPT </a:t>
            </a:r>
            <a:r>
              <a:rPr kumimoji="0" lang="en-CA" sz="1400" b="0" i="0" u="none" strike="noStrike" cap="none" normalizeH="0" baseline="0" dirty="0" err="1" smtClean="0">
                <a:ln>
                  <a:noFill/>
                </a:ln>
                <a:solidFill>
                  <a:srgbClr val="333333"/>
                </a:solidFill>
                <a:effectLst/>
                <a:latin typeface="Georgia" pitchFamily="18" charset="0"/>
                <a:ea typeface="Times New Roman" pitchFamily="18" charset="0"/>
                <a:cs typeface="Arial" pitchFamily="34" charset="0"/>
              </a:rPr>
              <a:t>THEREFOR</a:t>
            </a:r>
            <a:r>
              <a:rPr kumimoji="0" lang="en-CA" sz="1400" b="0" i="0" u="none" strike="noStrike" cap="none" normalizeH="0" baseline="0" dirty="0" smtClean="0">
                <a:ln>
                  <a:noFill/>
                </a:ln>
                <a:solidFill>
                  <a:srgbClr val="333333"/>
                </a:solidFill>
                <a:effectLst/>
                <a:latin typeface="Georgia" pitchFamily="18" charset="0"/>
                <a:ea typeface="Times New Roman" pitchFamily="18" charset="0"/>
                <a:cs typeface="Arial" pitchFamily="34" charset="0"/>
              </a:rPr>
              <a:t> AND SHALL REPORT THE FACT TO THE COMMISSIONER OF THE ROYAL CANADIAN MOUNTED POLICE, AND SHALL RETAIN OR OTHERWISE DISPOSE OF ANY SUCH ARTICLE AS DIRECTED BY THE SAID COMMISSION.</a:t>
            </a:r>
            <a:br>
              <a:rPr kumimoji="0" lang="en-CA" sz="1400" b="0" i="0" u="none" strike="noStrike" cap="none" normalizeH="0" baseline="0" dirty="0" smtClean="0">
                <a:ln>
                  <a:noFill/>
                </a:ln>
                <a:solidFill>
                  <a:srgbClr val="333333"/>
                </a:solidFill>
                <a:effectLst/>
                <a:latin typeface="Georgia" pitchFamily="18" charset="0"/>
                <a:ea typeface="Times New Roman" pitchFamily="18" charset="0"/>
                <a:cs typeface="Arial" pitchFamily="34" charset="0"/>
              </a:rPr>
            </a:br>
            <a:r>
              <a:rPr kumimoji="0" lang="en-CA" sz="1400" b="0" i="0" u="none" strike="noStrike" cap="none" normalizeH="0" baseline="0" dirty="0" smtClean="0">
                <a:ln>
                  <a:noFill/>
                </a:ln>
                <a:solidFill>
                  <a:srgbClr val="333333"/>
                </a:solidFill>
                <a:effectLst/>
                <a:latin typeface="Georgia" pitchFamily="18" charset="0"/>
                <a:ea typeface="Times New Roman" pitchFamily="18" charset="0"/>
                <a:cs typeface="Arial" pitchFamily="34" charset="0"/>
              </a:rPr>
              <a:t/>
            </a:r>
            <a:br>
              <a:rPr kumimoji="0" lang="en-CA" sz="1400" b="0" i="0" u="none" strike="noStrike" cap="none" normalizeH="0" baseline="0" dirty="0" smtClean="0">
                <a:ln>
                  <a:noFill/>
                </a:ln>
                <a:solidFill>
                  <a:srgbClr val="333333"/>
                </a:solidFill>
                <a:effectLst/>
                <a:latin typeface="Georgia" pitchFamily="18" charset="0"/>
                <a:ea typeface="Times New Roman" pitchFamily="18" charset="0"/>
                <a:cs typeface="Arial" pitchFamily="34" charset="0"/>
              </a:rPr>
            </a:br>
            <a:endParaRPr kumimoji="0" lang="en-CA" sz="1400" b="0" i="0" u="none" strike="noStrike" cap="none" normalizeH="0" baseline="0" dirty="0" smtClean="0">
              <a:ln>
                <a:noFill/>
              </a:ln>
              <a:solidFill>
                <a:schemeClr val="tx1"/>
              </a:solidFill>
              <a:effectLst/>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09600" y="228600"/>
            <a:ext cx="7467600" cy="5863144"/>
          </a:xfrm>
          <a:prstGeom prst="rect">
            <a:avLst/>
          </a:prstGeom>
        </p:spPr>
        <p:txBody>
          <a:bodyPr wrap="square">
            <a:spAutoFit/>
          </a:bodyPr>
          <a:lstStyle/>
          <a:p>
            <a:pPr lvl="0" eaLnBrk="0" fontAlgn="base" hangingPunct="0">
              <a:spcBef>
                <a:spcPct val="0"/>
              </a:spcBef>
              <a:spcAft>
                <a:spcPct val="0"/>
              </a:spcAft>
            </a:pPr>
            <a:r>
              <a:rPr kumimoji="0" lang="en-CA" sz="1500" b="0" i="0" u="none" strike="noStrike" cap="none" normalizeH="0" baseline="0" dirty="0" smtClean="0">
                <a:ln>
                  <a:noFill/>
                </a:ln>
                <a:solidFill>
                  <a:srgbClr val="333333"/>
                </a:solidFill>
                <a:effectLst/>
                <a:latin typeface="Georgia" pitchFamily="18" charset="0"/>
                <a:ea typeface="Times New Roman" pitchFamily="18" charset="0"/>
                <a:cs typeface="Arial" pitchFamily="34" charset="0"/>
              </a:rPr>
              <a:t>5.</a:t>
            </a:r>
            <a:r>
              <a:rPr lang="en-CA" sz="1500" dirty="0">
                <a:solidFill>
                  <a:srgbClr val="333333"/>
                </a:solidFill>
                <a:ea typeface="Times New Roman" pitchFamily="18" charset="0"/>
                <a:cs typeface="Arial" pitchFamily="34" charset="0"/>
              </a:rPr>
              <a:t> </a:t>
            </a:r>
            <a:r>
              <a:rPr kumimoji="0" lang="en-CA" sz="1500" b="0" i="0" u="none" strike="noStrike" cap="none" normalizeH="0" baseline="0" dirty="0" smtClean="0">
                <a:ln>
                  <a:noFill/>
                </a:ln>
                <a:solidFill>
                  <a:srgbClr val="333333"/>
                </a:solidFill>
                <a:effectLst/>
                <a:latin typeface="Georgia" pitchFamily="18" charset="0"/>
                <a:ea typeface="Times New Roman" pitchFamily="18" charset="0"/>
                <a:cs typeface="Arial" pitchFamily="34" charset="0"/>
              </a:rPr>
              <a:t> ANY PEACE OFFICER OR ANY OFFICER OR CONSTABLE OF THE ROYAL CANADIAN MOUNTED POLICE HAVING POWER TO ACT AS SUCH PEACE OFFICER OR OFFICER OR CONSTABLE IN THE SAID PROTECTED AREA, IS AUTHORIZED TO SEARCH WITHOUT WARRANT THE PREMISES OR ANY PLACE OCCUPIED OR BELIEVED TO BE OCCUPIED BY ANY PERSON OF THE JAPANESE RACE REASONABLY SUSPECTED OF HAVING IN HIS POSSESSION OR UPON HIS PREMISES ANY ARTICLE MENTIONED IN PARAGRAPH 2 OF THIS ORDER, AND TO SEIZE ANY SUCH ARTICLE FOUND ON SUCH PREMISES;</a:t>
            </a:r>
            <a:br>
              <a:rPr kumimoji="0" lang="en-CA" sz="1500" b="0" i="0" u="none" strike="noStrike" cap="none" normalizeH="0" baseline="0" dirty="0" smtClean="0">
                <a:ln>
                  <a:noFill/>
                </a:ln>
                <a:solidFill>
                  <a:srgbClr val="333333"/>
                </a:solidFill>
                <a:effectLst/>
                <a:latin typeface="Georgia" pitchFamily="18" charset="0"/>
                <a:ea typeface="Times New Roman" pitchFamily="18" charset="0"/>
                <a:cs typeface="Arial" pitchFamily="34" charset="0"/>
              </a:rPr>
            </a:br>
            <a:r>
              <a:rPr kumimoji="0" lang="en-CA" sz="1500" b="0" i="0" u="none" strike="noStrike" cap="none" normalizeH="0" baseline="0" dirty="0" smtClean="0">
                <a:ln>
                  <a:noFill/>
                </a:ln>
                <a:solidFill>
                  <a:srgbClr val="333333"/>
                </a:solidFill>
                <a:effectLst/>
                <a:latin typeface="Georgia" pitchFamily="18" charset="0"/>
                <a:ea typeface="Times New Roman" pitchFamily="18" charset="0"/>
                <a:cs typeface="Arial" pitchFamily="34" charset="0"/>
              </a:rPr>
              <a:t/>
            </a:r>
            <a:br>
              <a:rPr kumimoji="0" lang="en-CA" sz="1500" b="0" i="0" u="none" strike="noStrike" cap="none" normalizeH="0" baseline="0" dirty="0" smtClean="0">
                <a:ln>
                  <a:noFill/>
                </a:ln>
                <a:solidFill>
                  <a:srgbClr val="333333"/>
                </a:solidFill>
                <a:effectLst/>
                <a:latin typeface="Georgia" pitchFamily="18" charset="0"/>
                <a:ea typeface="Times New Roman" pitchFamily="18" charset="0"/>
                <a:cs typeface="Arial" pitchFamily="34" charset="0"/>
              </a:rPr>
            </a:br>
            <a:r>
              <a:rPr kumimoji="0" lang="en-CA" sz="1500" b="0" i="0" u="none" strike="noStrike" cap="none" normalizeH="0" baseline="0" dirty="0" smtClean="0">
                <a:ln>
                  <a:noFill/>
                </a:ln>
                <a:solidFill>
                  <a:srgbClr val="333333"/>
                </a:solidFill>
                <a:effectLst/>
                <a:latin typeface="Georgia" pitchFamily="18" charset="0"/>
                <a:ea typeface="Times New Roman" pitchFamily="18" charset="0"/>
                <a:cs typeface="Arial" pitchFamily="34" charset="0"/>
              </a:rPr>
              <a:t>6.</a:t>
            </a:r>
            <a:r>
              <a:rPr lang="en-CA" sz="1500" dirty="0">
                <a:solidFill>
                  <a:srgbClr val="333333"/>
                </a:solidFill>
                <a:ea typeface="Times New Roman" pitchFamily="18" charset="0"/>
                <a:cs typeface="Arial" pitchFamily="34" charset="0"/>
              </a:rPr>
              <a:t> </a:t>
            </a:r>
            <a:r>
              <a:rPr kumimoji="0" lang="en-CA" sz="1500" b="0" i="0" u="none" strike="noStrike" cap="none" normalizeH="0" baseline="0" dirty="0" smtClean="0">
                <a:ln>
                  <a:noFill/>
                </a:ln>
                <a:solidFill>
                  <a:srgbClr val="333333"/>
                </a:solidFill>
                <a:effectLst/>
                <a:latin typeface="Georgia" pitchFamily="18" charset="0"/>
                <a:ea typeface="Times New Roman" pitchFamily="18" charset="0"/>
                <a:cs typeface="Arial" pitchFamily="34" charset="0"/>
              </a:rPr>
              <a:t> EVERY PERSON OF THE JAPANESE RACE SHALL LEAVE THE PROTECTED AREA AFORESAID FORTHWITH;</a:t>
            </a:r>
            <a:br>
              <a:rPr kumimoji="0" lang="en-CA" sz="1500" b="0" i="0" u="none" strike="noStrike" cap="none" normalizeH="0" baseline="0" dirty="0" smtClean="0">
                <a:ln>
                  <a:noFill/>
                </a:ln>
                <a:solidFill>
                  <a:srgbClr val="333333"/>
                </a:solidFill>
                <a:effectLst/>
                <a:latin typeface="Georgia" pitchFamily="18" charset="0"/>
                <a:ea typeface="Times New Roman" pitchFamily="18" charset="0"/>
                <a:cs typeface="Arial" pitchFamily="34" charset="0"/>
              </a:rPr>
            </a:br>
            <a:r>
              <a:rPr kumimoji="0" lang="en-CA" sz="1500" b="0" i="0" u="none" strike="noStrike" cap="none" normalizeH="0" baseline="0" dirty="0" smtClean="0">
                <a:ln>
                  <a:noFill/>
                </a:ln>
                <a:solidFill>
                  <a:srgbClr val="333333"/>
                </a:solidFill>
                <a:effectLst/>
                <a:latin typeface="Georgia" pitchFamily="18" charset="0"/>
                <a:ea typeface="Times New Roman" pitchFamily="18" charset="0"/>
                <a:cs typeface="Arial" pitchFamily="34" charset="0"/>
              </a:rPr>
              <a:t/>
            </a:r>
            <a:br>
              <a:rPr kumimoji="0" lang="en-CA" sz="1500" b="0" i="0" u="none" strike="noStrike" cap="none" normalizeH="0" baseline="0" dirty="0" smtClean="0">
                <a:ln>
                  <a:noFill/>
                </a:ln>
                <a:solidFill>
                  <a:srgbClr val="333333"/>
                </a:solidFill>
                <a:effectLst/>
                <a:latin typeface="Georgia" pitchFamily="18" charset="0"/>
                <a:ea typeface="Times New Roman" pitchFamily="18" charset="0"/>
                <a:cs typeface="Arial" pitchFamily="34" charset="0"/>
              </a:rPr>
            </a:br>
            <a:r>
              <a:rPr kumimoji="0" lang="en-CA" sz="1500" b="0" i="0" u="none" strike="noStrike" cap="none" normalizeH="0" baseline="0" dirty="0" smtClean="0">
                <a:ln>
                  <a:noFill/>
                </a:ln>
                <a:solidFill>
                  <a:srgbClr val="333333"/>
                </a:solidFill>
                <a:effectLst/>
                <a:latin typeface="Georgia" pitchFamily="18" charset="0"/>
                <a:ea typeface="Times New Roman" pitchFamily="18" charset="0"/>
                <a:cs typeface="Arial" pitchFamily="34" charset="0"/>
              </a:rPr>
              <a:t>7.</a:t>
            </a:r>
            <a:r>
              <a:rPr lang="en-CA" sz="1500" dirty="0">
                <a:solidFill>
                  <a:srgbClr val="333333"/>
                </a:solidFill>
                <a:ea typeface="Times New Roman" pitchFamily="18" charset="0"/>
                <a:cs typeface="Arial" pitchFamily="34" charset="0"/>
              </a:rPr>
              <a:t> </a:t>
            </a:r>
            <a:r>
              <a:rPr kumimoji="0" lang="en-CA" sz="1500" b="0" i="0" u="none" strike="noStrike" cap="none" normalizeH="0" baseline="0" dirty="0" smtClean="0">
                <a:ln>
                  <a:noFill/>
                </a:ln>
                <a:solidFill>
                  <a:srgbClr val="333333"/>
                </a:solidFill>
                <a:effectLst/>
                <a:latin typeface="Georgia" pitchFamily="18" charset="0"/>
                <a:ea typeface="Times New Roman" pitchFamily="18" charset="0"/>
                <a:cs typeface="Arial" pitchFamily="34" charset="0"/>
              </a:rPr>
              <a:t> NO PERSON OF THE JAPANESE RACE SHALL LEAVE THE PROTECTED AREA EXCEPT UNDER PERMIT ISSUED BY THE ROYAL CANADIAN MOUNTED POLICE;</a:t>
            </a:r>
            <a:br>
              <a:rPr kumimoji="0" lang="en-CA" sz="1500" b="0" i="0" u="none" strike="noStrike" cap="none" normalizeH="0" baseline="0" dirty="0" smtClean="0">
                <a:ln>
                  <a:noFill/>
                </a:ln>
                <a:solidFill>
                  <a:srgbClr val="333333"/>
                </a:solidFill>
                <a:effectLst/>
                <a:latin typeface="Georgia" pitchFamily="18" charset="0"/>
                <a:ea typeface="Times New Roman" pitchFamily="18" charset="0"/>
                <a:cs typeface="Arial" pitchFamily="34" charset="0"/>
              </a:rPr>
            </a:br>
            <a:r>
              <a:rPr kumimoji="0" lang="en-CA" sz="1500" b="0" i="0" u="none" strike="noStrike" cap="none" normalizeH="0" baseline="0" dirty="0" smtClean="0">
                <a:ln>
                  <a:noFill/>
                </a:ln>
                <a:solidFill>
                  <a:srgbClr val="333333"/>
                </a:solidFill>
                <a:effectLst/>
                <a:latin typeface="Georgia" pitchFamily="18" charset="0"/>
                <a:ea typeface="Times New Roman" pitchFamily="18" charset="0"/>
                <a:cs typeface="Arial" pitchFamily="34" charset="0"/>
              </a:rPr>
              <a:t/>
            </a:r>
            <a:br>
              <a:rPr kumimoji="0" lang="en-CA" sz="1500" b="0" i="0" u="none" strike="noStrike" cap="none" normalizeH="0" baseline="0" dirty="0" smtClean="0">
                <a:ln>
                  <a:noFill/>
                </a:ln>
                <a:solidFill>
                  <a:srgbClr val="333333"/>
                </a:solidFill>
                <a:effectLst/>
                <a:latin typeface="Georgia" pitchFamily="18" charset="0"/>
                <a:ea typeface="Times New Roman" pitchFamily="18" charset="0"/>
                <a:cs typeface="Arial" pitchFamily="34" charset="0"/>
              </a:rPr>
            </a:br>
            <a:r>
              <a:rPr kumimoji="0" lang="en-CA" sz="1500" b="0" i="0" u="none" strike="noStrike" cap="none" normalizeH="0" baseline="0" dirty="0" smtClean="0">
                <a:ln>
                  <a:noFill/>
                </a:ln>
                <a:solidFill>
                  <a:srgbClr val="333333"/>
                </a:solidFill>
                <a:effectLst/>
                <a:latin typeface="Georgia" pitchFamily="18" charset="0"/>
                <a:ea typeface="Times New Roman" pitchFamily="18" charset="0"/>
                <a:cs typeface="Arial" pitchFamily="34" charset="0"/>
              </a:rPr>
              <a:t>8.</a:t>
            </a:r>
            <a:r>
              <a:rPr lang="en-CA" sz="1500" dirty="0">
                <a:solidFill>
                  <a:srgbClr val="333333"/>
                </a:solidFill>
                <a:ea typeface="Times New Roman" pitchFamily="18" charset="0"/>
                <a:cs typeface="Arial" pitchFamily="34" charset="0"/>
              </a:rPr>
              <a:t> </a:t>
            </a:r>
            <a:r>
              <a:rPr kumimoji="0" lang="en-CA" sz="1500" b="0" i="0" u="none" strike="noStrike" cap="none" normalizeH="0" baseline="0" dirty="0" smtClean="0">
                <a:ln>
                  <a:noFill/>
                </a:ln>
                <a:solidFill>
                  <a:srgbClr val="333333"/>
                </a:solidFill>
                <a:effectLst/>
                <a:latin typeface="Georgia" pitchFamily="18" charset="0"/>
                <a:ea typeface="Times New Roman" pitchFamily="18" charset="0"/>
                <a:cs typeface="Arial" pitchFamily="34" charset="0"/>
              </a:rPr>
              <a:t> IN THIS ORDER, "PERSONS OF THE JAPANESE RACE" MEANS, AS WELL AS ANY PERSON WHOLLY OF THE JAPANESE RACE, A PERSON NOT WHOLLY OF THE JAPANESE RACE IF HIS FATHER OR MOTHER IS OF THE JAPANESE RACE AND IF THE COMMISSIONER OF THE ROYAL CANADIAN MOUNTED POLICE BY NOTICE IN WRITING HAS REQUIRED OR REQUIRES HIM TO REGISTER PURSUANT TO ORDER-IN-COUNCIL P.C. 9760 OF DECEMBER 16th, 1941. </a:t>
            </a:r>
            <a:endParaRPr kumimoji="0" lang="en-CA" sz="1500" b="0" i="0" u="none" strike="noStrike" cap="none" normalizeH="0" baseline="0" dirty="0" smtClean="0">
              <a:ln>
                <a:noFill/>
              </a:ln>
              <a:solidFill>
                <a:schemeClr val="tx1"/>
              </a:solidFill>
              <a:effectLst/>
              <a:latin typeface="Arial" pitchFamily="34" charset="0"/>
              <a:cs typeface="Arial" pitchFamily="34" charset="0"/>
            </a:endParaRPr>
          </a:p>
          <a:p>
            <a:pPr lvl="0" eaLnBrk="0" fontAlgn="base" hangingPunct="0">
              <a:spcBef>
                <a:spcPct val="0"/>
              </a:spcBef>
              <a:spcAft>
                <a:spcPct val="0"/>
              </a:spcAft>
            </a:pPr>
            <a:r>
              <a:rPr kumimoji="0" lang="en-CA" sz="1500" b="0" i="0" u="none" strike="noStrike" cap="none" normalizeH="0" baseline="0" dirty="0" smtClean="0">
                <a:ln>
                  <a:noFill/>
                </a:ln>
                <a:solidFill>
                  <a:srgbClr val="000000"/>
                </a:solidFill>
                <a:effectLst/>
                <a:latin typeface="Arial" pitchFamily="34" charset="0"/>
                <a:ea typeface="Times New Roman" pitchFamily="18" charset="0"/>
                <a:cs typeface="Arial" pitchFamily="34" charset="0"/>
              </a:rPr>
              <a:t>DATED AT OTTAWA THIS 26th DAY OF FEBRUARY, 1942.</a:t>
            </a:r>
            <a:endParaRPr kumimoji="0" lang="en-CA" sz="1500" b="0" i="0" u="none" strike="noStrike" cap="none" normalizeH="0" baseline="0" dirty="0" smtClean="0">
              <a:ln>
                <a:noFill/>
              </a:ln>
              <a:solidFill>
                <a:schemeClr val="tx1"/>
              </a:solidFill>
              <a:effectLst/>
              <a:latin typeface="Arial" pitchFamily="34" charset="0"/>
              <a:cs typeface="Arial" pitchFamily="34" charset="0"/>
            </a:endParaRPr>
          </a:p>
          <a:p>
            <a:pPr lvl="0" eaLnBrk="0" fontAlgn="base" hangingPunct="0">
              <a:spcBef>
                <a:spcPct val="0"/>
              </a:spcBef>
              <a:spcAft>
                <a:spcPct val="0"/>
              </a:spcAft>
            </a:pPr>
            <a:r>
              <a:rPr kumimoji="0" lang="en-CA" sz="1500" b="1" i="0" u="none" strike="noStrike" cap="none" normalizeH="0" baseline="0" dirty="0" smtClean="0">
                <a:ln>
                  <a:noFill/>
                </a:ln>
                <a:solidFill>
                  <a:srgbClr val="000000"/>
                </a:solidFill>
                <a:effectLst/>
                <a:latin typeface="Arial" pitchFamily="34" charset="0"/>
                <a:ea typeface="Times New Roman" pitchFamily="18" charset="0"/>
                <a:cs typeface="Arial" pitchFamily="34" charset="0"/>
              </a:rPr>
              <a:t>Louis S. St. Laurent </a:t>
            </a:r>
            <a:br>
              <a:rPr kumimoji="0" lang="en-CA" sz="1500" b="1" i="0" u="none" strike="noStrike" cap="none" normalizeH="0" baseline="0" dirty="0" smtClean="0">
                <a:ln>
                  <a:noFill/>
                </a:ln>
                <a:solidFill>
                  <a:srgbClr val="000000"/>
                </a:solidFill>
                <a:effectLst/>
                <a:latin typeface="Arial" pitchFamily="34" charset="0"/>
                <a:ea typeface="Times New Roman" pitchFamily="18" charset="0"/>
                <a:cs typeface="Arial" pitchFamily="34" charset="0"/>
              </a:rPr>
            </a:br>
            <a:r>
              <a:rPr kumimoji="0" lang="en-CA" sz="1500" b="1" i="0" u="none" strike="noStrike" cap="none" normalizeH="0" baseline="0" dirty="0" smtClean="0">
                <a:ln>
                  <a:noFill/>
                </a:ln>
                <a:solidFill>
                  <a:srgbClr val="000000"/>
                </a:solidFill>
                <a:effectLst/>
                <a:latin typeface="Arial" pitchFamily="34" charset="0"/>
                <a:ea typeface="Times New Roman" pitchFamily="18" charset="0"/>
                <a:cs typeface="Arial" pitchFamily="34" charset="0"/>
              </a:rPr>
              <a:t>Minister of Justice </a:t>
            </a:r>
            <a:endParaRPr kumimoji="0" lang="en-CA" sz="1500" b="0" i="0" u="none" strike="noStrike" cap="none" normalizeH="0" baseline="0" dirty="0" smtClean="0">
              <a:ln>
                <a:noFill/>
              </a:ln>
              <a:solidFill>
                <a:schemeClr val="tx1"/>
              </a:solidFill>
              <a:effectLst/>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14299"/>
            <a:ext cx="8991600" cy="6743701"/>
          </a:xfrm>
          <a:prstGeom prst="rect">
            <a:avLst/>
          </a:prstGeom>
        </p:spPr>
      </p:pic>
    </p:spTree>
    <p:extLst>
      <p:ext uri="{BB962C8B-B14F-4D97-AF65-F5344CB8AC3E}">
        <p14:creationId xmlns:p14="http://schemas.microsoft.com/office/powerpoint/2010/main" val="107006262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8600" y="228600"/>
            <a:ext cx="8686800" cy="6186309"/>
          </a:xfrm>
          <a:prstGeom prst="rect">
            <a:avLst/>
          </a:prstGeom>
        </p:spPr>
        <p:txBody>
          <a:bodyPr wrap="square">
            <a:spAutoFit/>
          </a:bodyPr>
          <a:lstStyle/>
          <a:p>
            <a:pPr>
              <a:buFont typeface="Wingdings" pitchFamily="2" charset="2"/>
              <a:buChar char="§"/>
            </a:pPr>
            <a:r>
              <a:rPr lang="en-CA" dirty="0" smtClean="0"/>
              <a:t>Prior to World War II, 22,096 Japanese Canadians lived in British Columbia; three quarters of them were naturalized or native born Canadians. During the war, 21,460 were forcibly removed from their homes; families were broken up and sent to internment camps. After the war, 3,964 were deported to Japan; one third of them were Canadian citizens.</a:t>
            </a:r>
          </a:p>
          <a:p>
            <a:pPr>
              <a:buFont typeface="Wingdings" pitchFamily="2" charset="2"/>
              <a:buChar char="§"/>
            </a:pPr>
            <a:r>
              <a:rPr lang="en-CA" dirty="0" smtClean="0"/>
              <a:t>In 1950, the Bird Commission’s report resulted in an offer of $ 1.2 million compensation to Japanese Canadians. A 1987 Price Waterhouse study estimated real property loss at $ 50 million, total economic loss at $ 443 million.</a:t>
            </a:r>
          </a:p>
          <a:p>
            <a:pPr>
              <a:buFont typeface="Wingdings" pitchFamily="2" charset="2"/>
              <a:buChar char="§"/>
            </a:pPr>
            <a:r>
              <a:rPr lang="en-CA" dirty="0" smtClean="0"/>
              <a:t>The Royal Canadian Mounted Police and Canadian military advisers did not consider the Japanese Canadian community on the West Coast as a threat to domestic security.</a:t>
            </a:r>
          </a:p>
          <a:p>
            <a:pPr>
              <a:buFont typeface="Wingdings" pitchFamily="2" charset="2"/>
              <a:buChar char="§"/>
            </a:pPr>
            <a:r>
              <a:rPr lang="en-CA" dirty="0" smtClean="0"/>
              <a:t>In the U.S., families were interned together. In Canada, initially, families were separated.</a:t>
            </a:r>
          </a:p>
          <a:p>
            <a:pPr>
              <a:buFont typeface="Wingdings" pitchFamily="2" charset="2"/>
              <a:buChar char="§"/>
            </a:pPr>
            <a:r>
              <a:rPr lang="en-CA" dirty="0" smtClean="0"/>
              <a:t>In the U.S., constitutional protections forbade the sale of property. In Canada, the government seized and sold land and personal property. In the U.S., housing and food were provided. In Canada, internees paid for food, clothes and basic improvements in housing from savings and proceeds of property sales.</a:t>
            </a:r>
          </a:p>
          <a:p>
            <a:pPr>
              <a:buFont typeface="Wingdings" pitchFamily="2" charset="2"/>
              <a:buChar char="§"/>
            </a:pPr>
            <a:r>
              <a:rPr lang="en-CA" dirty="0" smtClean="0"/>
              <a:t>In the U.S., the government moved quickly in 1944-45 to rescind exclusion orders and to allow the return of citizens to the West Coast. In Canada, Japanese Canadians were forced to decide on deportation to Japan or relocation to parts east of the Rockies.</a:t>
            </a:r>
          </a:p>
          <a:p>
            <a:pPr>
              <a:buFont typeface="Wingdings" pitchFamily="2" charset="2"/>
              <a:buChar char="§"/>
            </a:pPr>
            <a:r>
              <a:rPr lang="en-CA" dirty="0" smtClean="0"/>
              <a:t>The 10 internment camps, 3 road camps, 2 prisoner of war camps, and 5 self-supporting camps were scattered throughout Canada. During the war years, Japanese Canadians were regarded as possible threats to Canada’s domestic security. Their actions were monitored; their rights suspended. Yet no hearings or trials were ever held and no charges of treason were ever laid</a:t>
            </a:r>
            <a:endParaRPr lang="en-CA" dirty="0"/>
          </a:p>
        </p:txBody>
      </p:sp>
      <p:sp>
        <p:nvSpPr>
          <p:cNvPr id="3" name="TextBox 2"/>
          <p:cNvSpPr txBox="1"/>
          <p:nvPr/>
        </p:nvSpPr>
        <p:spPr>
          <a:xfrm>
            <a:off x="5029200" y="6248400"/>
            <a:ext cx="940386" cy="369332"/>
          </a:xfrm>
          <a:prstGeom prst="rect">
            <a:avLst/>
          </a:prstGeom>
          <a:noFill/>
        </p:spPr>
        <p:txBody>
          <a:bodyPr wrap="none" rtlCol="0">
            <a:spAutoFit/>
          </a:bodyPr>
          <a:lstStyle/>
          <a:p>
            <a:r>
              <a:rPr lang="en-US" dirty="0" smtClean="0"/>
              <a:t>Cf. p. 35</a:t>
            </a:r>
            <a:endParaRPr lang="en-CA" dirty="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38200" y="1219200"/>
            <a:ext cx="7543800" cy="3785652"/>
          </a:xfrm>
          <a:prstGeom prst="rect">
            <a:avLst/>
          </a:prstGeom>
        </p:spPr>
        <p:txBody>
          <a:bodyPr wrap="square">
            <a:spAutoFit/>
          </a:bodyPr>
          <a:lstStyle/>
          <a:p>
            <a:r>
              <a:rPr lang="en-CA" sz="2400" dirty="0" err="1"/>
              <a:t>Escott</a:t>
            </a:r>
            <a:r>
              <a:rPr lang="en-CA" sz="2400" dirty="0"/>
              <a:t> Reid, reflecting on a conference held on Jan 8, 1942 in which the </a:t>
            </a:r>
            <a:r>
              <a:rPr lang="en-CA" sz="2400" dirty="0" err="1"/>
              <a:t>RCMP’s</a:t>
            </a:r>
            <a:r>
              <a:rPr lang="en-CA" sz="2400" dirty="0"/>
              <a:t> opinion that the Japanese Canadian were “loyal” was overwhelmingly rejected by the BC delegation supported by some federal representatives, wrote: </a:t>
            </a:r>
            <a:endParaRPr lang="en-CA" sz="2400" dirty="0" smtClean="0"/>
          </a:p>
          <a:p>
            <a:endParaRPr lang="en-CA" sz="2400" dirty="0"/>
          </a:p>
          <a:p>
            <a:r>
              <a:rPr lang="en-CA" sz="2400" dirty="0" smtClean="0"/>
              <a:t>“</a:t>
            </a:r>
            <a:r>
              <a:rPr lang="en-CA" sz="2400" dirty="0"/>
              <a:t>They spoke of the Japanese Canadians in the way that the Nazis would have spoken about Jewish Germans. When they spoke, I felt in that committee room, the physical presence of evil.”</a:t>
            </a: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143000" y="1524000"/>
            <a:ext cx="6781800" cy="3416320"/>
          </a:xfrm>
          <a:prstGeom prst="rect">
            <a:avLst/>
          </a:prstGeom>
        </p:spPr>
        <p:txBody>
          <a:bodyPr wrap="square">
            <a:spAutoFit/>
          </a:bodyPr>
          <a:lstStyle/>
          <a:p>
            <a:r>
              <a:rPr lang="en-CA" sz="2400" dirty="0" smtClean="0"/>
              <a:t>Angus </a:t>
            </a:r>
            <a:r>
              <a:rPr lang="en-CA" sz="2400" dirty="0" err="1" smtClean="0"/>
              <a:t>MacInnes</a:t>
            </a:r>
            <a:r>
              <a:rPr lang="en-CA" sz="2400" dirty="0" smtClean="0"/>
              <a:t>, Member of Parliament from British Columbia, 1943:</a:t>
            </a:r>
          </a:p>
          <a:p>
            <a:endParaRPr lang="en-CA" sz="2400" dirty="0" smtClean="0"/>
          </a:p>
          <a:p>
            <a:r>
              <a:rPr lang="en-CA" sz="2400" dirty="0" smtClean="0"/>
              <a:t>“I see no reason why we should deal with the population of Japanese origin among us any differently from the way in which we deal with those of German and Italian extraction. If we deal with them differently – and we have done so – we do it an account of racial prejudice.”</a:t>
            </a:r>
            <a:endParaRPr lang="en-CA" sz="2400"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234924" y="1163549"/>
            <a:ext cx="6537476" cy="4627652"/>
          </a:xfrm>
          <a:prstGeom prst="rect">
            <a:avLst/>
          </a:prstGeom>
        </p:spPr>
      </p:pic>
      <p:sp>
        <p:nvSpPr>
          <p:cNvPr id="3" name="TextBox 2"/>
          <p:cNvSpPr txBox="1"/>
          <p:nvPr/>
        </p:nvSpPr>
        <p:spPr>
          <a:xfrm>
            <a:off x="3429000" y="6248400"/>
            <a:ext cx="1856149" cy="461665"/>
          </a:xfrm>
          <a:prstGeom prst="rect">
            <a:avLst/>
          </a:prstGeom>
          <a:noFill/>
        </p:spPr>
        <p:txBody>
          <a:bodyPr wrap="none" rtlCol="0">
            <a:spAutoFit/>
          </a:bodyPr>
          <a:lstStyle/>
          <a:p>
            <a:r>
              <a:rPr lang="en-US" sz="2400" dirty="0" smtClean="0"/>
              <a:t>Hastings Park</a:t>
            </a:r>
            <a:endParaRPr lang="en-CA" sz="2400" dirty="0"/>
          </a:p>
        </p:txBody>
      </p:sp>
    </p:spTree>
    <p:extLst>
      <p:ext uri="{BB962C8B-B14F-4D97-AF65-F5344CB8AC3E}">
        <p14:creationId xmlns:p14="http://schemas.microsoft.com/office/powerpoint/2010/main" val="2245946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447800" y="1752600"/>
            <a:ext cx="5943600" cy="3416320"/>
          </a:xfrm>
          <a:prstGeom prst="rect">
            <a:avLst/>
          </a:prstGeom>
        </p:spPr>
        <p:txBody>
          <a:bodyPr wrap="square">
            <a:spAutoFit/>
          </a:bodyPr>
          <a:lstStyle/>
          <a:p>
            <a:r>
              <a:rPr lang="en-CA" sz="2400" dirty="0" smtClean="0"/>
              <a:t>Thomas Reid, Member of Parliament for New Westminster, January 15, 1942:</a:t>
            </a:r>
          </a:p>
          <a:p>
            <a:endParaRPr lang="en-CA" sz="2400" dirty="0" smtClean="0"/>
          </a:p>
          <a:p>
            <a:r>
              <a:rPr lang="en-CA" sz="2400" dirty="0" smtClean="0"/>
              <a:t>“Take them back to Japan. They do not belong here, and here, and there is only one solution to the problem. They cannot be assimilated as Canadians for no matter how long the Japanese remain in Canada they will always be Japanese.”</a:t>
            </a:r>
            <a:endParaRPr lang="en-CA" sz="2400" dirty="0"/>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752600" y="1676400"/>
            <a:ext cx="5715000" cy="3046988"/>
          </a:xfrm>
          <a:prstGeom prst="rect">
            <a:avLst/>
          </a:prstGeom>
        </p:spPr>
        <p:txBody>
          <a:bodyPr wrap="square">
            <a:spAutoFit/>
          </a:bodyPr>
          <a:lstStyle/>
          <a:p>
            <a:r>
              <a:rPr lang="en-CA" sz="2400" dirty="0" smtClean="0"/>
              <a:t>Prime Minister Mackenzie King, House of Commons, 1944:</a:t>
            </a:r>
          </a:p>
          <a:p>
            <a:endParaRPr lang="en-CA" sz="2400" dirty="0" smtClean="0"/>
          </a:p>
          <a:p>
            <a:r>
              <a:rPr lang="en-CA" sz="2400" dirty="0" smtClean="0"/>
              <a:t>“The sound policy and the best policy for the Japanese Canadians themselves is to distribute widely as possible throughout the country where they will not create feelings of racial hostility.”  </a:t>
            </a:r>
            <a:endParaRPr lang="en-CA" sz="2400" dirty="0"/>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77687" y="762000"/>
            <a:ext cx="8763000" cy="5324535"/>
          </a:xfrm>
          <a:prstGeom prst="rect">
            <a:avLst/>
          </a:prstGeom>
        </p:spPr>
        <p:txBody>
          <a:bodyPr wrap="square">
            <a:spAutoFit/>
          </a:bodyPr>
          <a:lstStyle/>
          <a:p>
            <a:r>
              <a:rPr lang="en-CA" sz="2000" u="sng" dirty="0" smtClean="0">
                <a:solidFill>
                  <a:prstClr val="black"/>
                </a:solidFill>
              </a:rPr>
              <a:t>Re Race versus Citizenship:</a:t>
            </a:r>
          </a:p>
          <a:p>
            <a:endParaRPr lang="en-CA" sz="2000" dirty="0">
              <a:solidFill>
                <a:prstClr val="black"/>
              </a:solidFill>
            </a:endParaRPr>
          </a:p>
          <a:p>
            <a:r>
              <a:rPr lang="en-CA" sz="2000" dirty="0" smtClean="0">
                <a:solidFill>
                  <a:prstClr val="black"/>
                </a:solidFill>
              </a:rPr>
              <a:t>In </a:t>
            </a:r>
            <a:r>
              <a:rPr lang="en-CA" sz="2000" dirty="0">
                <a:solidFill>
                  <a:prstClr val="black"/>
                </a:solidFill>
              </a:rPr>
              <a:t>May </a:t>
            </a:r>
            <a:r>
              <a:rPr lang="en-CA" sz="2000" dirty="0" smtClean="0">
                <a:solidFill>
                  <a:prstClr val="black"/>
                </a:solidFill>
              </a:rPr>
              <a:t>1945 a </a:t>
            </a:r>
            <a:r>
              <a:rPr lang="en-CA" sz="2000" dirty="0">
                <a:solidFill>
                  <a:prstClr val="black"/>
                </a:solidFill>
              </a:rPr>
              <a:t>Nisei woman wrote to her brother in Ontario: </a:t>
            </a:r>
            <a:endParaRPr lang="en-CA" sz="2000" dirty="0" smtClean="0">
              <a:solidFill>
                <a:prstClr val="black"/>
              </a:solidFill>
            </a:endParaRPr>
          </a:p>
          <a:p>
            <a:endParaRPr lang="en-CA" sz="2000" dirty="0">
              <a:solidFill>
                <a:prstClr val="black"/>
              </a:solidFill>
            </a:endParaRPr>
          </a:p>
          <a:p>
            <a:r>
              <a:rPr lang="en-CA" sz="2000" dirty="0" smtClean="0">
                <a:solidFill>
                  <a:prstClr val="black"/>
                </a:solidFill>
              </a:rPr>
              <a:t>Through </a:t>
            </a:r>
            <a:r>
              <a:rPr lang="en-CA" sz="2000" dirty="0">
                <a:solidFill>
                  <a:prstClr val="black"/>
                </a:solidFill>
              </a:rPr>
              <a:t>no fault of our own we happened to be born of Japanese parents, however, as you know, all were educated in Canadian system of governing Democracy. Right of free speech, etc. etc., no matter what race colour, or creed. Well, these ignorant </a:t>
            </a:r>
            <a:r>
              <a:rPr lang="en-CA" sz="2000" dirty="0" smtClean="0">
                <a:solidFill>
                  <a:prstClr val="black"/>
                </a:solidFill>
              </a:rPr>
              <a:t>“so-and-so’s” </a:t>
            </a:r>
            <a:r>
              <a:rPr lang="en-CA" sz="2000" dirty="0">
                <a:solidFill>
                  <a:prstClr val="black"/>
                </a:solidFill>
              </a:rPr>
              <a:t>think </a:t>
            </a:r>
            <a:r>
              <a:rPr lang="en-CA" sz="2000" dirty="0" smtClean="0">
                <a:solidFill>
                  <a:prstClr val="black"/>
                </a:solidFill>
              </a:rPr>
              <a:t>they’re </a:t>
            </a:r>
            <a:r>
              <a:rPr lang="en-CA" sz="2000" dirty="0">
                <a:solidFill>
                  <a:prstClr val="black"/>
                </a:solidFill>
              </a:rPr>
              <a:t>the only ones in this country </a:t>
            </a:r>
            <a:r>
              <a:rPr lang="en-CA" sz="2000" dirty="0" smtClean="0">
                <a:solidFill>
                  <a:prstClr val="black"/>
                </a:solidFill>
              </a:rPr>
              <a:t>that’s </a:t>
            </a:r>
            <a:r>
              <a:rPr lang="en-CA" sz="2000" dirty="0">
                <a:solidFill>
                  <a:prstClr val="black"/>
                </a:solidFill>
              </a:rPr>
              <a:t>entitled to live.... With all the raw deals and racial hatred towards us </a:t>
            </a:r>
            <a:r>
              <a:rPr lang="en-CA" sz="2000" dirty="0" smtClean="0">
                <a:solidFill>
                  <a:prstClr val="black"/>
                </a:solidFill>
              </a:rPr>
              <a:t>I’m </a:t>
            </a:r>
            <a:r>
              <a:rPr lang="en-CA" sz="2000" dirty="0">
                <a:solidFill>
                  <a:prstClr val="black"/>
                </a:solidFill>
              </a:rPr>
              <a:t>still proud to say that </a:t>
            </a:r>
            <a:r>
              <a:rPr lang="en-CA" sz="2000" dirty="0" smtClean="0">
                <a:solidFill>
                  <a:prstClr val="black"/>
                </a:solidFill>
              </a:rPr>
              <a:t>I’m </a:t>
            </a:r>
            <a:r>
              <a:rPr lang="en-CA" sz="2000" dirty="0">
                <a:solidFill>
                  <a:prstClr val="black"/>
                </a:solidFill>
              </a:rPr>
              <a:t>a Canadian of Japanese ancestry. I was created to be one and will live up to one. </a:t>
            </a:r>
            <a:endParaRPr lang="en-CA" sz="2000" dirty="0" smtClean="0">
              <a:solidFill>
                <a:prstClr val="black"/>
              </a:solidFill>
            </a:endParaRPr>
          </a:p>
          <a:p>
            <a:endParaRPr lang="en-CA" sz="2000" dirty="0">
              <a:solidFill>
                <a:prstClr val="black"/>
              </a:solidFill>
            </a:endParaRPr>
          </a:p>
          <a:p>
            <a:r>
              <a:rPr lang="en-CA" sz="2000" dirty="0" smtClean="0">
                <a:solidFill>
                  <a:prstClr val="black"/>
                </a:solidFill>
              </a:rPr>
              <a:t>PAMELA </a:t>
            </a:r>
            <a:r>
              <a:rPr lang="en-CA" sz="2000" dirty="0" err="1" smtClean="0">
                <a:solidFill>
                  <a:prstClr val="black"/>
                </a:solidFill>
              </a:rPr>
              <a:t>SUGIMAN</a:t>
            </a:r>
            <a:r>
              <a:rPr lang="en-CA" sz="2000" dirty="0" smtClean="0">
                <a:solidFill>
                  <a:prstClr val="black"/>
                </a:solidFill>
              </a:rPr>
              <a:t>, “Passing </a:t>
            </a:r>
            <a:r>
              <a:rPr lang="en-CA" sz="2000" dirty="0">
                <a:solidFill>
                  <a:prstClr val="black"/>
                </a:solidFill>
              </a:rPr>
              <a:t>Time, Moving Memories: Interpreting Wartime Narratives of Japanese </a:t>
            </a:r>
            <a:r>
              <a:rPr lang="en-CA" sz="2000" dirty="0" smtClean="0">
                <a:solidFill>
                  <a:prstClr val="black"/>
                </a:solidFill>
              </a:rPr>
              <a:t>Canadian Women.” </a:t>
            </a:r>
            <a:r>
              <a:rPr lang="en-CA" sz="2000" i="1" dirty="0" smtClean="0">
                <a:solidFill>
                  <a:prstClr val="black"/>
                </a:solidFill>
              </a:rPr>
              <a:t>Social History</a:t>
            </a:r>
            <a:r>
              <a:rPr lang="en-CA" sz="2000" dirty="0" smtClean="0">
                <a:solidFill>
                  <a:prstClr val="black"/>
                </a:solidFill>
              </a:rPr>
              <a:t>: Vol 37, No 73, 2004</a:t>
            </a:r>
          </a:p>
          <a:p>
            <a:endParaRPr lang="en-CA" sz="2000" dirty="0">
              <a:solidFill>
                <a:prstClr val="black"/>
              </a:solidFill>
            </a:endParaRPr>
          </a:p>
          <a:p>
            <a:r>
              <a:rPr lang="en-CA" sz="2000" dirty="0" smtClean="0">
                <a:solidFill>
                  <a:prstClr val="black"/>
                </a:solidFill>
              </a:rPr>
              <a:t>Cf. pp. 41-43; 93: </a:t>
            </a:r>
            <a:r>
              <a:rPr lang="en-CA" sz="2000" dirty="0" err="1" smtClean="0">
                <a:solidFill>
                  <a:prstClr val="black"/>
                </a:solidFill>
              </a:rPr>
              <a:t>Ch</a:t>
            </a:r>
            <a:r>
              <a:rPr lang="en-CA" sz="2000" dirty="0" smtClean="0">
                <a:solidFill>
                  <a:prstClr val="black"/>
                </a:solidFill>
              </a:rPr>
              <a:t> . 14 entry for Feb. 15, 1942.</a:t>
            </a:r>
          </a:p>
          <a:p>
            <a:endParaRPr lang="en-CA" sz="2000" dirty="0" smtClean="0">
              <a:solidFill>
                <a:prstClr val="black"/>
              </a:solidFill>
            </a:endParaRPr>
          </a:p>
        </p:txBody>
      </p:sp>
    </p:spTree>
    <p:extLst>
      <p:ext uri="{BB962C8B-B14F-4D97-AF65-F5344CB8AC3E}">
        <p14:creationId xmlns:p14="http://schemas.microsoft.com/office/powerpoint/2010/main" val="95127584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143000" y="1295400"/>
            <a:ext cx="6781800" cy="4093428"/>
          </a:xfrm>
          <a:prstGeom prst="rect">
            <a:avLst/>
          </a:prstGeom>
        </p:spPr>
        <p:txBody>
          <a:bodyPr wrap="square">
            <a:spAutoFit/>
          </a:bodyPr>
          <a:lstStyle/>
          <a:p>
            <a:r>
              <a:rPr lang="en-CA" sz="2000" dirty="0" smtClean="0">
                <a:solidFill>
                  <a:prstClr val="black"/>
                </a:solidFill>
              </a:rPr>
              <a:t>Nisei </a:t>
            </a:r>
            <a:r>
              <a:rPr lang="en-CA" sz="2000" dirty="0">
                <a:solidFill>
                  <a:prstClr val="black"/>
                </a:solidFill>
              </a:rPr>
              <a:t>woman in Toronto to her girlfriend in </a:t>
            </a:r>
            <a:r>
              <a:rPr lang="en-CA" sz="2000" dirty="0" smtClean="0">
                <a:solidFill>
                  <a:prstClr val="black"/>
                </a:solidFill>
              </a:rPr>
              <a:t>Alberta, August 1944:</a:t>
            </a:r>
          </a:p>
          <a:p>
            <a:endParaRPr lang="en-CA" sz="2000" dirty="0" smtClean="0">
              <a:solidFill>
                <a:prstClr val="black"/>
              </a:solidFill>
            </a:endParaRPr>
          </a:p>
          <a:p>
            <a:r>
              <a:rPr lang="en-CA" sz="2000" dirty="0" smtClean="0">
                <a:solidFill>
                  <a:prstClr val="black"/>
                </a:solidFill>
              </a:rPr>
              <a:t>They </a:t>
            </a:r>
            <a:r>
              <a:rPr lang="en-CA" sz="2000" dirty="0">
                <a:solidFill>
                  <a:prstClr val="black"/>
                </a:solidFill>
              </a:rPr>
              <a:t>call us </a:t>
            </a:r>
            <a:r>
              <a:rPr lang="en-CA" sz="2000" dirty="0" smtClean="0">
                <a:solidFill>
                  <a:prstClr val="black"/>
                </a:solidFill>
              </a:rPr>
              <a:t>“</a:t>
            </a:r>
            <a:r>
              <a:rPr lang="en-CA" sz="2000" dirty="0" err="1" smtClean="0">
                <a:solidFill>
                  <a:prstClr val="black"/>
                </a:solidFill>
              </a:rPr>
              <a:t>Japs”and</a:t>
            </a:r>
            <a:r>
              <a:rPr lang="en-CA" sz="2000" dirty="0" smtClean="0">
                <a:solidFill>
                  <a:prstClr val="black"/>
                </a:solidFill>
              </a:rPr>
              <a:t> </a:t>
            </a:r>
            <a:r>
              <a:rPr lang="en-CA" sz="2000" dirty="0">
                <a:solidFill>
                  <a:prstClr val="black"/>
                </a:solidFill>
              </a:rPr>
              <a:t>think of us in the same light that they think of the native Japanese. I think there are very few people that really consider us as </a:t>
            </a:r>
            <a:r>
              <a:rPr lang="en-CA" sz="2000" dirty="0" smtClean="0">
                <a:solidFill>
                  <a:prstClr val="black"/>
                </a:solidFill>
              </a:rPr>
              <a:t>“fellow Canadians” </a:t>
            </a:r>
            <a:r>
              <a:rPr lang="en-CA" sz="2000" dirty="0">
                <a:solidFill>
                  <a:prstClr val="black"/>
                </a:solidFill>
              </a:rPr>
              <a:t>... even among our occidental friends. I suppose it all boils down to the fact that we have black hair and oriental features and we look so different from the other races that we can never become quite as Canadianized as the </a:t>
            </a:r>
            <a:r>
              <a:rPr lang="en-CA" sz="2000" dirty="0" smtClean="0">
                <a:solidFill>
                  <a:prstClr val="black"/>
                </a:solidFill>
              </a:rPr>
              <a:t>rest. .  . </a:t>
            </a:r>
            <a:endParaRPr lang="en-CA" sz="2000" dirty="0">
              <a:solidFill>
                <a:prstClr val="black"/>
              </a:solidFill>
            </a:endParaRPr>
          </a:p>
          <a:p>
            <a:endParaRPr lang="en-CA" sz="2000" dirty="0" smtClean="0">
              <a:solidFill>
                <a:prstClr val="black"/>
              </a:solidFill>
            </a:endParaRPr>
          </a:p>
          <a:p>
            <a:r>
              <a:rPr lang="en-CA" sz="2000" dirty="0" smtClean="0">
                <a:solidFill>
                  <a:prstClr val="black"/>
                </a:solidFill>
              </a:rPr>
              <a:t>Same source</a:t>
            </a:r>
            <a:endParaRPr lang="en-CA" sz="2000" dirty="0">
              <a:solidFill>
                <a:prstClr val="black"/>
              </a:solidFill>
            </a:endParaRPr>
          </a:p>
          <a:p>
            <a:endParaRPr lang="en-US" sz="2000" dirty="0">
              <a:solidFill>
                <a:prstClr val="black"/>
              </a:solidFill>
            </a:endParaRPr>
          </a:p>
        </p:txBody>
      </p:sp>
    </p:spTree>
    <p:extLst>
      <p:ext uri="{BB962C8B-B14F-4D97-AF65-F5344CB8AC3E}">
        <p14:creationId xmlns:p14="http://schemas.microsoft.com/office/powerpoint/2010/main" val="77533793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85800" y="1305342"/>
            <a:ext cx="7162800" cy="5016758"/>
          </a:xfrm>
          <a:prstGeom prst="rect">
            <a:avLst/>
          </a:prstGeom>
        </p:spPr>
        <p:txBody>
          <a:bodyPr wrap="square">
            <a:spAutoFit/>
          </a:bodyPr>
          <a:lstStyle/>
          <a:p>
            <a:r>
              <a:rPr lang="en-CA" sz="2000" dirty="0">
                <a:solidFill>
                  <a:prstClr val="black"/>
                </a:solidFill>
              </a:rPr>
              <a:t>To her husband in Angler, an </a:t>
            </a:r>
            <a:r>
              <a:rPr lang="en-CA" sz="2000" dirty="0" err="1">
                <a:solidFill>
                  <a:prstClr val="black"/>
                </a:solidFill>
              </a:rPr>
              <a:t>Issei</a:t>
            </a:r>
            <a:r>
              <a:rPr lang="en-CA" sz="2000" dirty="0">
                <a:solidFill>
                  <a:prstClr val="black"/>
                </a:solidFill>
              </a:rPr>
              <a:t> woman in Lemon Creek </a:t>
            </a:r>
            <a:r>
              <a:rPr lang="en-CA" sz="2000" dirty="0" smtClean="0">
                <a:solidFill>
                  <a:prstClr val="black"/>
                </a:solidFill>
              </a:rPr>
              <a:t>wrote</a:t>
            </a:r>
          </a:p>
          <a:p>
            <a:r>
              <a:rPr lang="en-CA" sz="2000" dirty="0" smtClean="0">
                <a:solidFill>
                  <a:prstClr val="black"/>
                </a:solidFill>
              </a:rPr>
              <a:t>(July 1944):</a:t>
            </a:r>
          </a:p>
          <a:p>
            <a:endParaRPr lang="en-CA" sz="2000" dirty="0" smtClean="0">
              <a:solidFill>
                <a:prstClr val="black"/>
              </a:solidFill>
            </a:endParaRPr>
          </a:p>
          <a:p>
            <a:r>
              <a:rPr lang="en-CA" sz="2000" dirty="0" smtClean="0">
                <a:solidFill>
                  <a:prstClr val="black"/>
                </a:solidFill>
              </a:rPr>
              <a:t>My </a:t>
            </a:r>
            <a:r>
              <a:rPr lang="en-CA" sz="2000" dirty="0">
                <a:solidFill>
                  <a:prstClr val="black"/>
                </a:solidFill>
              </a:rPr>
              <a:t>worries are greater than yours. Every day with the temperature at hundred and twenty degrees I have to go to negotiate and every time I go to the Welfare I have to fight. Not receiving sufficient for our daily necessities I have had to use what I had but had saved.... And who has made us suffer in this way taking away my husband who is guiltless and interning him. And is it not a wilful thing to do by taking away the subsistence and then telling me to go out to work. [From wife in Lemon Creek to her husband in Angler</a:t>
            </a:r>
            <a:r>
              <a:rPr lang="en-CA" sz="2000" dirty="0" smtClean="0">
                <a:solidFill>
                  <a:prstClr val="black"/>
                </a:solidFill>
              </a:rPr>
              <a:t>,, </a:t>
            </a:r>
            <a:r>
              <a:rPr lang="en-CA" sz="2000" dirty="0">
                <a:solidFill>
                  <a:prstClr val="black"/>
                </a:solidFill>
              </a:rPr>
              <a:t>written in Japanese</a:t>
            </a:r>
            <a:r>
              <a:rPr lang="en-CA" sz="2000" dirty="0" smtClean="0">
                <a:solidFill>
                  <a:prstClr val="black"/>
                </a:solidFill>
              </a:rPr>
              <a:t>]</a:t>
            </a:r>
          </a:p>
          <a:p>
            <a:endParaRPr lang="en-CA" sz="2000" dirty="0">
              <a:solidFill>
                <a:prstClr val="black"/>
              </a:solidFill>
            </a:endParaRPr>
          </a:p>
          <a:p>
            <a:r>
              <a:rPr lang="en-CA" sz="2000" dirty="0" smtClean="0">
                <a:solidFill>
                  <a:prstClr val="black"/>
                </a:solidFill>
              </a:rPr>
              <a:t>Same source</a:t>
            </a:r>
          </a:p>
          <a:p>
            <a:endParaRPr lang="en-CA" sz="2000" dirty="0">
              <a:solidFill>
                <a:prstClr val="black"/>
              </a:solidFill>
            </a:endParaRPr>
          </a:p>
          <a:p>
            <a:r>
              <a:rPr lang="en-CA" sz="2000" dirty="0" smtClean="0">
                <a:solidFill>
                  <a:prstClr val="black"/>
                </a:solidFill>
              </a:rPr>
              <a:t>Cf. 95; </a:t>
            </a:r>
            <a:r>
              <a:rPr lang="en-CA" sz="2000" dirty="0" err="1" smtClean="0">
                <a:solidFill>
                  <a:prstClr val="black"/>
                </a:solidFill>
              </a:rPr>
              <a:t>Ch</a:t>
            </a:r>
            <a:r>
              <a:rPr lang="en-CA" sz="2000" dirty="0" smtClean="0">
                <a:solidFill>
                  <a:prstClr val="black"/>
                </a:solidFill>
              </a:rPr>
              <a:t> 14 entry for March 12.</a:t>
            </a:r>
            <a:endParaRPr lang="en-US" sz="2000" dirty="0">
              <a:solidFill>
                <a:prstClr val="black"/>
              </a:solidFill>
            </a:endParaRPr>
          </a:p>
        </p:txBody>
      </p:sp>
    </p:spTree>
    <p:extLst>
      <p:ext uri="{BB962C8B-B14F-4D97-AF65-F5344CB8AC3E}">
        <p14:creationId xmlns:p14="http://schemas.microsoft.com/office/powerpoint/2010/main" val="84282980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8600" y="751344"/>
            <a:ext cx="8458200" cy="5632311"/>
          </a:xfrm>
          <a:prstGeom prst="rect">
            <a:avLst/>
          </a:prstGeom>
        </p:spPr>
        <p:txBody>
          <a:bodyPr wrap="square">
            <a:spAutoFit/>
          </a:bodyPr>
          <a:lstStyle/>
          <a:p>
            <a:r>
              <a:rPr lang="en-CA" sz="2400" dirty="0" smtClean="0">
                <a:solidFill>
                  <a:prstClr val="black"/>
                </a:solidFill>
              </a:rPr>
              <a:t>From woman </a:t>
            </a:r>
            <a:r>
              <a:rPr lang="en-CA" sz="2400" dirty="0">
                <a:solidFill>
                  <a:prstClr val="black"/>
                </a:solidFill>
              </a:rPr>
              <a:t>in Greenwood </a:t>
            </a:r>
            <a:r>
              <a:rPr lang="en-CA" sz="2400" dirty="0" smtClean="0">
                <a:solidFill>
                  <a:prstClr val="black"/>
                </a:solidFill>
              </a:rPr>
              <a:t>to </a:t>
            </a:r>
            <a:r>
              <a:rPr lang="en-CA" sz="2400" dirty="0">
                <a:solidFill>
                  <a:prstClr val="black"/>
                </a:solidFill>
              </a:rPr>
              <a:t>her husband in </a:t>
            </a:r>
            <a:r>
              <a:rPr lang="en-CA" sz="2400" dirty="0" smtClean="0">
                <a:solidFill>
                  <a:prstClr val="black"/>
                </a:solidFill>
              </a:rPr>
              <a:t>Angler, July </a:t>
            </a:r>
            <a:r>
              <a:rPr lang="en-CA" sz="2400" dirty="0">
                <a:solidFill>
                  <a:prstClr val="black"/>
                </a:solidFill>
              </a:rPr>
              <a:t>11, 1944</a:t>
            </a:r>
            <a:r>
              <a:rPr lang="en-CA" sz="2400" dirty="0" smtClean="0">
                <a:solidFill>
                  <a:prstClr val="black"/>
                </a:solidFill>
              </a:rPr>
              <a:t>: </a:t>
            </a:r>
          </a:p>
          <a:p>
            <a:endParaRPr lang="en-CA" sz="2400" dirty="0">
              <a:solidFill>
                <a:prstClr val="black"/>
              </a:solidFill>
            </a:endParaRPr>
          </a:p>
          <a:p>
            <a:r>
              <a:rPr lang="en-CA" sz="2400" dirty="0" smtClean="0">
                <a:solidFill>
                  <a:prstClr val="black"/>
                </a:solidFill>
              </a:rPr>
              <a:t>I </a:t>
            </a:r>
            <a:r>
              <a:rPr lang="en-CA" sz="2400" dirty="0">
                <a:solidFill>
                  <a:prstClr val="black"/>
                </a:solidFill>
              </a:rPr>
              <a:t>took all the notes of what I had earned by working in the fields, of what I spent and bills of things I had bought ... I had twenty-seven dollars and </a:t>
            </a:r>
            <a:r>
              <a:rPr lang="en-CA" sz="2400" dirty="0" smtClean="0">
                <a:solidFill>
                  <a:prstClr val="black"/>
                </a:solidFill>
              </a:rPr>
              <a:t>eighty-one </a:t>
            </a:r>
            <a:r>
              <a:rPr lang="en-CA" sz="2400" dirty="0">
                <a:solidFill>
                  <a:prstClr val="black"/>
                </a:solidFill>
              </a:rPr>
              <a:t>cents left.... With that [money received from the B.C. Security Commission] and the twenty-seven dollars and eighty-one cents I was told to maintain myself for three months. This was really too exasperating. I think one cannot be blamed for grumbling after being told a ridiculous thing like that and also after working so hard in the fields. They seem to think we can produce work for ourselves.... It really makes me miserable to think that we are getting no where except in years</a:t>
            </a:r>
            <a:r>
              <a:rPr lang="en-CA" sz="2400" dirty="0" smtClean="0">
                <a:solidFill>
                  <a:prstClr val="black"/>
                </a:solidFill>
              </a:rPr>
              <a:t>.</a:t>
            </a:r>
          </a:p>
          <a:p>
            <a:endParaRPr lang="en-CA" sz="2400" dirty="0">
              <a:solidFill>
                <a:prstClr val="black"/>
              </a:solidFill>
            </a:endParaRPr>
          </a:p>
          <a:p>
            <a:r>
              <a:rPr lang="en-CA" sz="2400" dirty="0" smtClean="0">
                <a:solidFill>
                  <a:prstClr val="black"/>
                </a:solidFill>
              </a:rPr>
              <a:t>Same source.</a:t>
            </a:r>
            <a:endParaRPr lang="en-US" sz="2400" dirty="0">
              <a:solidFill>
                <a:prstClr val="black"/>
              </a:solidFill>
            </a:endParaRPr>
          </a:p>
        </p:txBody>
      </p:sp>
    </p:spTree>
    <p:extLst>
      <p:ext uri="{BB962C8B-B14F-4D97-AF65-F5344CB8AC3E}">
        <p14:creationId xmlns:p14="http://schemas.microsoft.com/office/powerpoint/2010/main" val="403435322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1"/>
          <p:cNvSpPr>
            <a:spLocks noChangeArrowheads="1"/>
          </p:cNvSpPr>
          <p:nvPr/>
        </p:nvSpPr>
        <p:spPr bwMode="auto">
          <a:xfrm rot="10800000" flipV="1">
            <a:off x="304800" y="400403"/>
            <a:ext cx="8686800" cy="5632311"/>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smtClean="0">
                <a:ln>
                  <a:noFill/>
                </a:ln>
                <a:solidFill>
                  <a:schemeClr val="tx1"/>
                </a:solidFill>
                <a:effectLst/>
                <a:latin typeface="Arial" pitchFamily="34" charset="0"/>
                <a:cs typeface="Arial" pitchFamily="34" charset="0"/>
              </a:rPr>
              <a:t>Muriel Kitagawa to her brother, Wes. March 4, 1942:</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smtClean="0">
                <a:ln>
                  <a:noFill/>
                </a:ln>
                <a:solidFill>
                  <a:schemeClr val="tx1"/>
                </a:solidFill>
                <a:effectLst/>
                <a:latin typeface="Arial" pitchFamily="34" charset="0"/>
                <a:cs typeface="Arial" pitchFamily="34" charset="0"/>
              </a:rPr>
              <a:t>We are Israelites on the move. The public is getting bloodthirsty and will have our blood Nazi-fashion. Okay we move. But where? Signs up on all highways...</a:t>
            </a:r>
            <a:r>
              <a:rPr kumimoji="0" lang="en-US" sz="2000" b="0" i="0" u="none" strike="noStrike" cap="none" normalizeH="0" baseline="0" dirty="0" err="1" smtClean="0">
                <a:ln>
                  <a:noFill/>
                </a:ln>
                <a:solidFill>
                  <a:schemeClr val="tx1"/>
                </a:solidFill>
                <a:effectLst/>
                <a:latin typeface="Arial" pitchFamily="34" charset="0"/>
                <a:cs typeface="Arial" pitchFamily="34" charset="0"/>
              </a:rPr>
              <a:t>JAPS</a:t>
            </a:r>
            <a:r>
              <a:rPr kumimoji="0" lang="en-US" sz="2000" b="0" i="0" u="none" strike="noStrike" cap="none" normalizeH="0" baseline="0" dirty="0" smtClean="0">
                <a:ln>
                  <a:noFill/>
                </a:ln>
                <a:solidFill>
                  <a:schemeClr val="tx1"/>
                </a:solidFill>
                <a:effectLst/>
                <a:latin typeface="Arial" pitchFamily="34" charset="0"/>
                <a:cs typeface="Arial" pitchFamily="34" charset="0"/>
              </a:rPr>
              <a:t> KEEP OUT. Curfew. "My father is dying. May I have permission to go to his bedside?" "NO!" Like moles we burrow within after dark, and only dare to peek out of the window or else be thrown into the hoosegow with long term sentences and hard </a:t>
            </a:r>
            <a:r>
              <a:rPr kumimoji="0" lang="en-US" sz="2000" b="0" i="0" u="none" strike="noStrike" cap="none" normalizeH="0" baseline="0" dirty="0" err="1" smtClean="0">
                <a:ln>
                  <a:noFill/>
                </a:ln>
                <a:solidFill>
                  <a:schemeClr val="tx1"/>
                </a:solidFill>
                <a:effectLst/>
                <a:latin typeface="Arial" pitchFamily="34" charset="0"/>
                <a:cs typeface="Arial" pitchFamily="34" charset="0"/>
              </a:rPr>
              <a:t>labour</a:t>
            </a:r>
            <a:r>
              <a:rPr kumimoji="0" lang="en-US" sz="2000" b="0" i="0" u="none" strike="noStrike" cap="none" normalizeH="0" baseline="0" dirty="0" smtClean="0">
                <a:ln>
                  <a:noFill/>
                </a:ln>
                <a:solidFill>
                  <a:schemeClr val="tx1"/>
                </a:solidFill>
                <a:effectLst/>
                <a:latin typeface="Arial" pitchFamily="34" charset="0"/>
                <a:cs typeface="Arial" pitchFamily="34" charset="0"/>
              </a:rPr>
              <a:t>. Confiscation of radios, cameras, cars and trucks. Shut down of all business. No one will buy. No agency yet set up to evaluate. When you get a notice to report to </a:t>
            </a:r>
            <a:r>
              <a:rPr kumimoji="0" lang="en-US" sz="2000" b="0" i="0" u="none" strike="noStrike" cap="none" normalizeH="0" baseline="0" dirty="0" err="1" smtClean="0">
                <a:ln>
                  <a:noFill/>
                </a:ln>
                <a:solidFill>
                  <a:schemeClr val="tx1"/>
                </a:solidFill>
                <a:effectLst/>
                <a:latin typeface="Arial" pitchFamily="34" charset="0"/>
                <a:cs typeface="Arial" pitchFamily="34" charset="0"/>
              </a:rPr>
              <a:t>RCMP</a:t>
            </a:r>
            <a:r>
              <a:rPr kumimoji="0" lang="en-US" sz="2000" b="0" i="0" u="none" strike="noStrike" cap="none" normalizeH="0" baseline="0" dirty="0" smtClean="0">
                <a:ln>
                  <a:noFill/>
                </a:ln>
                <a:solidFill>
                  <a:schemeClr val="tx1"/>
                </a:solidFill>
                <a:effectLst/>
                <a:latin typeface="Arial" pitchFamily="34" charset="0"/>
                <a:cs typeface="Arial" pitchFamily="34" charset="0"/>
              </a:rPr>
              <a:t> for orders to move, you report or be interned. "Who will guard my wife and daughters?" Strong arm reply. Lord, if this was Germany you can expect such things as the normal way, but this is Canada, a Democracy! And the Nisei, repudiated by the only land they know, no redress anywhere. Sure we can move somewhere on our own, but a job? Who will feed the family? Will they hire a Jap? Where can we go that will allow us to come? The only place to go is the Camp the Government will provide when it gets around to it. Ah, but we are bewildered and bitter and uncertain... </a:t>
            </a:r>
          </a:p>
        </p:txBody>
      </p:sp>
      <p:sp>
        <p:nvSpPr>
          <p:cNvPr id="3" name="TextBox 2"/>
          <p:cNvSpPr txBox="1"/>
          <p:nvPr/>
        </p:nvSpPr>
        <p:spPr>
          <a:xfrm>
            <a:off x="5486400" y="6248400"/>
            <a:ext cx="1246560" cy="369332"/>
          </a:xfrm>
          <a:prstGeom prst="rect">
            <a:avLst/>
          </a:prstGeom>
          <a:noFill/>
        </p:spPr>
        <p:txBody>
          <a:bodyPr wrap="none" rtlCol="0">
            <a:spAutoFit/>
          </a:bodyPr>
          <a:lstStyle/>
          <a:p>
            <a:r>
              <a:rPr lang="en-US" dirty="0" smtClean="0"/>
              <a:t>Cf. 119-120</a:t>
            </a:r>
            <a:endParaRPr lang="en-CA" dirty="0"/>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Picture 2"/>
          <p:cNvPicPr>
            <a:picLocks noChangeAspect="1" noChangeArrowheads="1"/>
          </p:cNvPicPr>
          <p:nvPr/>
        </p:nvPicPr>
        <p:blipFill>
          <a:blip r:embed="rId2" cstate="print"/>
          <a:srcRect/>
          <a:stretch>
            <a:fillRect/>
          </a:stretch>
        </p:blipFill>
        <p:spPr bwMode="auto">
          <a:xfrm>
            <a:off x="2286000" y="152400"/>
            <a:ext cx="4724399" cy="6366044"/>
          </a:xfrm>
          <a:prstGeom prst="rect">
            <a:avLst/>
          </a:prstGeom>
          <a:noFill/>
          <a:ln w="9525">
            <a:noFill/>
            <a:miter lim="800000"/>
            <a:headEnd/>
            <a:tailEnd/>
          </a:ln>
        </p:spPr>
      </p:pic>
      <p:sp>
        <p:nvSpPr>
          <p:cNvPr id="3" name="TextBox 2"/>
          <p:cNvSpPr txBox="1"/>
          <p:nvPr/>
        </p:nvSpPr>
        <p:spPr>
          <a:xfrm>
            <a:off x="7467600" y="5791200"/>
            <a:ext cx="1367939" cy="369332"/>
          </a:xfrm>
          <a:prstGeom prst="rect">
            <a:avLst/>
          </a:prstGeom>
          <a:noFill/>
        </p:spPr>
        <p:txBody>
          <a:bodyPr wrap="none" rtlCol="0">
            <a:spAutoFit/>
          </a:bodyPr>
          <a:lstStyle/>
          <a:p>
            <a:r>
              <a:rPr lang="en-US" dirty="0" smtClean="0"/>
              <a:t>Cf</a:t>
            </a:r>
            <a:r>
              <a:rPr lang="en-US" dirty="0"/>
              <a:t>.</a:t>
            </a:r>
            <a:r>
              <a:rPr lang="en-US" dirty="0" smtClean="0"/>
              <a:t> pp. 38-40</a:t>
            </a:r>
            <a:endParaRPr lang="en-CA" dirty="0"/>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2"/>
          <p:cNvPicPr>
            <a:picLocks noChangeAspect="1" noChangeArrowheads="1"/>
          </p:cNvPicPr>
          <p:nvPr/>
        </p:nvPicPr>
        <p:blipFill>
          <a:blip r:embed="rId2" cstate="print"/>
          <a:srcRect/>
          <a:stretch>
            <a:fillRect/>
          </a:stretch>
        </p:blipFill>
        <p:spPr bwMode="auto">
          <a:xfrm>
            <a:off x="1905000" y="189005"/>
            <a:ext cx="6248400" cy="666899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2" name="Picture 2"/>
          <p:cNvPicPr>
            <a:picLocks noChangeAspect="1" noChangeArrowheads="1"/>
          </p:cNvPicPr>
          <p:nvPr/>
        </p:nvPicPr>
        <p:blipFill>
          <a:blip r:embed="rId2" cstate="print"/>
          <a:srcRect/>
          <a:stretch>
            <a:fillRect/>
          </a:stretch>
        </p:blipFill>
        <p:spPr bwMode="auto">
          <a:xfrm>
            <a:off x="2362200" y="0"/>
            <a:ext cx="4402375" cy="657701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050" name="Picture 2" descr="C:\Users\RHWS\Pictures\My Pictures\Educational\Japanese Internment\man whose boat was appropriated.jpg"/>
          <p:cNvPicPr>
            <a:picLocks noChangeAspect="1" noChangeArrowheads="1"/>
          </p:cNvPicPr>
          <p:nvPr/>
        </p:nvPicPr>
        <p:blipFill>
          <a:blip r:embed="rId2" cstate="print"/>
          <a:srcRect/>
          <a:stretch>
            <a:fillRect/>
          </a:stretch>
        </p:blipFill>
        <p:spPr bwMode="auto">
          <a:xfrm>
            <a:off x="2895599" y="1066800"/>
            <a:ext cx="3493477" cy="4541520"/>
          </a:xfrm>
          <a:prstGeom prst="rect">
            <a:avLst/>
          </a:prstGeom>
          <a:noFill/>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1"/>
          <p:cNvSpPr>
            <a:spLocks noChangeArrowheads="1"/>
          </p:cNvSpPr>
          <p:nvPr/>
        </p:nvSpPr>
        <p:spPr bwMode="auto">
          <a:xfrm>
            <a:off x="0" y="-1548048"/>
            <a:ext cx="9144000" cy="8125301"/>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chemeClr val="tx1"/>
              </a:solidFill>
              <a:effectLst/>
              <a:latin typeface="Arial" pitchFamily="34" charset="0"/>
              <a:ea typeface="Times New Roman" pitchFamily="18" charset="0"/>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US" sz="1400" b="1" dirty="0">
              <a:latin typeface="Arial" pitchFamily="34" charset="0"/>
              <a:ea typeface="Times New Roman" pitchFamily="18" charset="0"/>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chemeClr val="tx1"/>
              </a:solidFill>
              <a:effectLst/>
              <a:latin typeface="Arial" pitchFamily="34" charset="0"/>
              <a:ea typeface="Times New Roman" pitchFamily="18" charset="0"/>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US" sz="1400" b="1" dirty="0">
              <a:latin typeface="Arial" pitchFamily="34" charset="0"/>
              <a:ea typeface="Times New Roman" pitchFamily="18" charset="0"/>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chemeClr val="tx1"/>
              </a:solidFill>
              <a:effectLst/>
              <a:latin typeface="Arial" pitchFamily="34" charset="0"/>
              <a:ea typeface="Times New Roman" pitchFamily="18" charset="0"/>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US" sz="1400" b="1" dirty="0">
              <a:latin typeface="Arial" pitchFamily="34" charset="0"/>
              <a:ea typeface="Times New Roman" pitchFamily="18" charset="0"/>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chemeClr val="tx1"/>
              </a:solidFill>
              <a:effectLst/>
              <a:latin typeface="Arial" pitchFamily="34" charset="0"/>
              <a:ea typeface="Times New Roman" pitchFamily="18" charset="0"/>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US" sz="1400" b="1" dirty="0">
              <a:latin typeface="Arial" pitchFamily="34" charset="0"/>
              <a:ea typeface="Times New Roman" pitchFamily="18" charset="0"/>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What Do I Remember of the Evacuation</a:t>
            </a:r>
            <a:r>
              <a:rPr kumimoji="0" lang="en-US" sz="1400" b="1" i="1" u="none" strike="noStrike" cap="none" normalizeH="0" baseline="0" dirty="0" smtClean="0">
                <a:ln>
                  <a:noFill/>
                </a:ln>
                <a:solidFill>
                  <a:schemeClr val="tx1"/>
                </a:solidFill>
                <a:effectLst/>
                <a:latin typeface="Arial" pitchFamily="34" charset="0"/>
                <a:ea typeface="Times New Roman" pitchFamily="18" charset="0"/>
                <a:cs typeface="Arial" pitchFamily="34" charset="0"/>
              </a:rPr>
              <a:t/>
            </a:r>
            <a:br>
              <a:rPr kumimoji="0" lang="en-US" sz="1400" b="1" i="1" u="none" strike="noStrike" cap="none" normalizeH="0" baseline="0" dirty="0" smtClean="0">
                <a:ln>
                  <a:noFill/>
                </a:ln>
                <a:solidFill>
                  <a:schemeClr val="tx1"/>
                </a:solidFill>
                <a:effectLst/>
                <a:latin typeface="Arial" pitchFamily="34" charset="0"/>
                <a:ea typeface="Times New Roman" pitchFamily="18" charset="0"/>
                <a:cs typeface="Arial" pitchFamily="34" charset="0"/>
              </a:rPr>
            </a:br>
            <a:r>
              <a:rPr kumimoji="0" lang="en-US" sz="1400" b="1" i="1" u="none" strike="noStrike" cap="none" normalizeH="0" baseline="0" dirty="0" smtClean="0">
                <a:ln>
                  <a:noFill/>
                </a:ln>
                <a:solidFill>
                  <a:schemeClr val="tx1"/>
                </a:solidFill>
                <a:effectLst/>
                <a:latin typeface="Arial" pitchFamily="34" charset="0"/>
                <a:ea typeface="Times New Roman" pitchFamily="18" charset="0"/>
                <a:cs typeface="Arial" pitchFamily="34" charset="0"/>
              </a:rPr>
              <a:t>by Joy </a:t>
            </a:r>
            <a:r>
              <a:rPr kumimoji="0" lang="en-US" sz="1400" b="1" i="1" u="none" strike="noStrike" cap="none" normalizeH="0" baseline="0" dirty="0" err="1" smtClean="0">
                <a:ln>
                  <a:noFill/>
                </a:ln>
                <a:solidFill>
                  <a:schemeClr val="tx1"/>
                </a:solidFill>
                <a:effectLst/>
                <a:latin typeface="Arial" pitchFamily="34" charset="0"/>
                <a:ea typeface="Times New Roman" pitchFamily="18" charset="0"/>
                <a:cs typeface="Arial" pitchFamily="34" charset="0"/>
              </a:rPr>
              <a:t>Kogawa</a:t>
            </a:r>
            <a:r>
              <a:rPr kumimoji="0" lang="en-US" sz="1400" b="1" i="1" u="none" strike="noStrike" cap="none" normalizeH="0" baseline="0" dirty="0" smtClean="0">
                <a:ln>
                  <a:noFill/>
                </a:ln>
                <a:solidFill>
                  <a:schemeClr val="tx1"/>
                </a:solidFill>
                <a:effectLst/>
                <a:latin typeface="Arial" pitchFamily="34" charset="0"/>
                <a:ea typeface="Times New Roman" pitchFamily="18" charset="0"/>
                <a:cs typeface="Arial" pitchFamily="34" charset="0"/>
              </a:rPr>
              <a:t> </a:t>
            </a:r>
            <a:endParaRPr kumimoji="0" lang="en-CA" sz="8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CA" sz="16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CA" sz="16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What do I remember of the evacuation?</a:t>
            </a:r>
            <a:br>
              <a:rPr kumimoji="0" lang="en-CA" sz="16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br>
            <a:r>
              <a:rPr kumimoji="0" lang="en-CA" sz="16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I remember my father telling Tim and me</a:t>
            </a:r>
            <a:br>
              <a:rPr kumimoji="0" lang="en-CA" sz="16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br>
            <a:r>
              <a:rPr kumimoji="0" lang="en-CA" sz="16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About the mountains and the train</a:t>
            </a:r>
            <a:br>
              <a:rPr kumimoji="0" lang="en-CA" sz="16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br>
            <a:r>
              <a:rPr kumimoji="0" lang="en-CA" sz="16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And the excitement of going on a trip.</a:t>
            </a:r>
            <a:br>
              <a:rPr kumimoji="0" lang="en-CA" sz="16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br>
            <a:r>
              <a:rPr kumimoji="0" lang="en-CA" sz="16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What do I remember of the evacuation?</a:t>
            </a:r>
            <a:br>
              <a:rPr kumimoji="0" lang="en-CA" sz="16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br>
            <a:r>
              <a:rPr kumimoji="0" lang="en-CA" sz="16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I remember my mother wrapping</a:t>
            </a:r>
            <a:br>
              <a:rPr kumimoji="0" lang="en-CA" sz="16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br>
            <a:r>
              <a:rPr kumimoji="0" lang="en-CA" sz="16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A blanket around me and my</a:t>
            </a:r>
            <a:br>
              <a:rPr kumimoji="0" lang="en-CA" sz="16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br>
            <a:r>
              <a:rPr kumimoji="0" lang="en-CA" sz="16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Pretending to fall asleep so she would be happy</a:t>
            </a:r>
            <a:br>
              <a:rPr kumimoji="0" lang="en-CA" sz="16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br>
            <a:r>
              <a:rPr kumimoji="0" lang="en-CA" sz="16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Though I was so excited I couldn’t sleep.</a:t>
            </a:r>
            <a:br>
              <a:rPr kumimoji="0" lang="en-CA" sz="16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br>
            <a:r>
              <a:rPr kumimoji="0" lang="en-CA" sz="16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(I hear there were people herded</a:t>
            </a:r>
            <a:br>
              <a:rPr kumimoji="0" lang="en-CA" sz="16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br>
            <a:r>
              <a:rPr kumimoji="0" lang="en-CA" sz="16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Into the Hastings Park like cattle</a:t>
            </a:r>
            <a:br>
              <a:rPr kumimoji="0" lang="en-CA" sz="16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br>
            <a:r>
              <a:rPr kumimoji="0" lang="en-CA" sz="16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Families where made to move in two hours</a:t>
            </a:r>
            <a:br>
              <a:rPr kumimoji="0" lang="en-CA" sz="16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br>
            <a:r>
              <a:rPr kumimoji="0" lang="en-CA" sz="16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Abandoning everything, leaving pets</a:t>
            </a:r>
            <a:br>
              <a:rPr kumimoji="0" lang="en-CA" sz="16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br>
            <a:r>
              <a:rPr kumimoji="0" lang="en-CA" sz="16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And possessions at gun point.</a:t>
            </a:r>
            <a:br>
              <a:rPr kumimoji="0" lang="en-CA" sz="16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br>
            <a:r>
              <a:rPr kumimoji="0" lang="en-CA" sz="16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I hear families were broken up</a:t>
            </a:r>
            <a:br>
              <a:rPr kumimoji="0" lang="en-CA" sz="16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br>
            <a:r>
              <a:rPr kumimoji="0" lang="en-CA" sz="16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Men were forced to work. I heard</a:t>
            </a:r>
            <a:br>
              <a:rPr kumimoji="0" lang="en-CA" sz="16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br>
            <a:r>
              <a:rPr kumimoji="0" lang="en-CA" sz="16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It whispered late at night</a:t>
            </a:r>
            <a:br>
              <a:rPr kumimoji="0" lang="en-CA" sz="16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br>
            <a:r>
              <a:rPr kumimoji="0" lang="en-CA" sz="16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That there was suffering) and</a:t>
            </a:r>
            <a:br>
              <a:rPr kumimoji="0" lang="en-CA" sz="16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br>
            <a:r>
              <a:rPr kumimoji="0" lang="en-CA" sz="16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I missed my dolls.                                     </a:t>
            </a:r>
            <a:br>
              <a:rPr kumimoji="0" lang="en-CA" sz="16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br>
            <a:r>
              <a:rPr kumimoji="0" lang="en-CA" sz="16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What do I remember of the evacuation?</a:t>
            </a:r>
            <a:br>
              <a:rPr kumimoji="0" lang="en-CA" sz="16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br>
            <a:r>
              <a:rPr kumimoji="0" lang="en-CA" sz="14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
            </a:r>
            <a:br>
              <a:rPr kumimoji="0" lang="en-CA" sz="14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br>
            <a:r>
              <a:rPr kumimoji="0" lang="en-CA" sz="14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
            </a:r>
            <a:br>
              <a:rPr kumimoji="0" lang="en-CA" sz="14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br>
            <a:endParaRPr kumimoji="0" lang="en-CA"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3" name="TextBox 2"/>
          <p:cNvSpPr txBox="1"/>
          <p:nvPr/>
        </p:nvSpPr>
        <p:spPr>
          <a:xfrm>
            <a:off x="4495800" y="990600"/>
            <a:ext cx="4800600" cy="5016758"/>
          </a:xfrm>
          <a:prstGeom prst="rect">
            <a:avLst/>
          </a:prstGeom>
          <a:noFill/>
        </p:spPr>
        <p:txBody>
          <a:bodyPr wrap="square" rtlCol="0">
            <a:spAutoFit/>
          </a:bodyPr>
          <a:lstStyle/>
          <a:p>
            <a:r>
              <a:rPr kumimoji="0" lang="en-CA" sz="16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I remember Miss Foster and Miss Tucker</a:t>
            </a:r>
            <a:br>
              <a:rPr kumimoji="0" lang="en-CA" sz="16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br>
            <a:r>
              <a:rPr kumimoji="0" lang="en-CA" sz="16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Who still live in Vancouver</a:t>
            </a:r>
            <a:br>
              <a:rPr kumimoji="0" lang="en-CA" sz="16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br>
            <a:r>
              <a:rPr kumimoji="0" lang="en-CA" sz="16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And who did what they could</a:t>
            </a:r>
            <a:br>
              <a:rPr kumimoji="0" lang="en-CA" sz="16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br>
            <a:r>
              <a:rPr kumimoji="0" lang="en-CA" sz="16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And loved the children and who gave me</a:t>
            </a:r>
            <a:br>
              <a:rPr kumimoji="0" lang="en-CA" sz="16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br>
            <a:r>
              <a:rPr kumimoji="0" lang="en-CA" sz="16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A puzzle to play with on the train.</a:t>
            </a:r>
          </a:p>
          <a:p>
            <a:r>
              <a:rPr kumimoji="0" lang="en-CA" sz="16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And I remember the mountains and I was</a:t>
            </a:r>
            <a:br>
              <a:rPr kumimoji="0" lang="en-CA" sz="16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br>
            <a:r>
              <a:rPr kumimoji="0" lang="en-CA" sz="16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Six years old and I swear I saw a giant</a:t>
            </a:r>
            <a:br>
              <a:rPr kumimoji="0" lang="en-CA" sz="16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br>
            <a:r>
              <a:rPr kumimoji="0" lang="en-CA" sz="16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Gulliver of Gulliver’s Travels scanning the horizon</a:t>
            </a:r>
          </a:p>
          <a:p>
            <a:r>
              <a:rPr kumimoji="0" lang="en-CA" sz="16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And when I told my mother she believed it too</a:t>
            </a:r>
            <a:br>
              <a:rPr kumimoji="0" lang="en-CA" sz="16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br>
            <a:r>
              <a:rPr kumimoji="0" lang="en-CA" sz="16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And I remember how careful my parents were</a:t>
            </a:r>
            <a:br>
              <a:rPr kumimoji="0" lang="en-CA" sz="16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br>
            <a:r>
              <a:rPr kumimoji="0" lang="en-CA" sz="16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Not to bruise us with bitterness</a:t>
            </a:r>
            <a:br>
              <a:rPr kumimoji="0" lang="en-CA" sz="16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br>
            <a:r>
              <a:rPr kumimoji="0" lang="en-CA" sz="16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And I remember the puzzle of Lorraine Life</a:t>
            </a:r>
            <a:br>
              <a:rPr kumimoji="0" lang="en-CA" sz="16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br>
            <a:r>
              <a:rPr kumimoji="0" lang="en-CA" sz="16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Who said “Don’t insult me” when I</a:t>
            </a:r>
            <a:br>
              <a:rPr kumimoji="0" lang="en-CA" sz="16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br>
            <a:r>
              <a:rPr kumimoji="0" lang="en-CA" sz="16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Proudly wrote my name in Japanese</a:t>
            </a:r>
            <a:br>
              <a:rPr kumimoji="0" lang="en-CA" sz="16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br>
            <a:r>
              <a:rPr kumimoji="0" lang="en-CA" sz="16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And Tim flew the Union Jack</a:t>
            </a:r>
            <a:br>
              <a:rPr kumimoji="0" lang="en-CA" sz="16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br>
            <a:r>
              <a:rPr kumimoji="0" lang="en-CA" sz="16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When the war was over but Lorraine</a:t>
            </a:r>
            <a:br>
              <a:rPr kumimoji="0" lang="en-CA" sz="16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br>
            <a:r>
              <a:rPr kumimoji="0" lang="en-CA" sz="16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And her friends spat on us anyway</a:t>
            </a:r>
            <a:br>
              <a:rPr kumimoji="0" lang="en-CA" sz="16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br>
            <a:r>
              <a:rPr kumimoji="0" lang="en-CA" sz="16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And I prayed to God who loves</a:t>
            </a:r>
            <a:br>
              <a:rPr kumimoji="0" lang="en-CA" sz="16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br>
            <a:r>
              <a:rPr kumimoji="0" lang="en-CA" sz="16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All the children in his sight</a:t>
            </a:r>
            <a:br>
              <a:rPr kumimoji="0" lang="en-CA" sz="16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br>
            <a:r>
              <a:rPr kumimoji="0" lang="en-CA" sz="16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That I might be white</a:t>
            </a:r>
            <a:endParaRPr lang="en-CA" sz="1600" dirty="0"/>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nvGraphicFramePr>
        <p:xfrm>
          <a:off x="1219200" y="914400"/>
          <a:ext cx="6400800" cy="4638502"/>
        </p:xfrm>
        <a:graphic>
          <a:graphicData uri="http://schemas.openxmlformats.org/drawingml/2006/table">
            <a:tbl>
              <a:tblPr/>
              <a:tblGrid>
                <a:gridCol w="6400800"/>
              </a:tblGrid>
              <a:tr h="3873731">
                <a:tc>
                  <a:txBody>
                    <a:bodyPr/>
                    <a:lstStyle/>
                    <a:p>
                      <a:pPr algn="l"/>
                      <a:r>
                        <a:rPr lang="en-CA" sz="2400" b="1" dirty="0"/>
                        <a:t>In the words of </a:t>
                      </a:r>
                      <a:r>
                        <a:rPr lang="en-CA" sz="2400" b="1" dirty="0" err="1"/>
                        <a:t>Genshichi</a:t>
                      </a:r>
                      <a:r>
                        <a:rPr lang="en-CA" sz="2400" b="1" dirty="0"/>
                        <a:t> Takahashi: </a:t>
                      </a:r>
                    </a:p>
                    <a:p>
                      <a:pPr algn="l"/>
                      <a:endParaRPr lang="en-CA" sz="2400" b="1" dirty="0" smtClean="0"/>
                    </a:p>
                    <a:p>
                      <a:pPr algn="l"/>
                      <a:r>
                        <a:rPr lang="en-CA" sz="2400" b="1" dirty="0" smtClean="0"/>
                        <a:t>The </a:t>
                      </a:r>
                      <a:r>
                        <a:rPr lang="en-CA" sz="2400" b="1" dirty="0"/>
                        <a:t>government promised us that until the end of the war the Custodians would take care of our properties. We trusted the words of the government and left all our belongings behind. These were all very important things to us. They then confiscated and sold for next-to-nothing, our farmland, fishing boats, and cars, by means of the unjust law called the War Measures Act. From the beginning the government intended to deceive </a:t>
                      </a:r>
                      <a:r>
                        <a:rPr lang="en-CA" sz="2400" b="1" dirty="0" smtClean="0"/>
                        <a:t>us. </a:t>
                      </a:r>
                      <a:endParaRPr lang="en-CA" sz="2400" dirty="0"/>
                    </a:p>
                  </a:txBody>
                  <a:tcPr marL="124691" marR="124691" marT="124691" marB="124691" anchor="ctr">
                    <a:lnL>
                      <a:noFill/>
                    </a:lnL>
                    <a:lnR>
                      <a:noFill/>
                    </a:lnR>
                    <a:lnT>
                      <a:noFill/>
                    </a:lnT>
                    <a:lnB>
                      <a:noFill/>
                    </a:lnB>
                    <a:solidFill>
                      <a:srgbClr val="FFFFCC"/>
                    </a:solidFill>
                  </a:tcPr>
                </a:tc>
              </a:tr>
            </a:tbl>
          </a:graphicData>
        </a:graphic>
      </p:graphicFrame>
      <p:sp>
        <p:nvSpPr>
          <p:cNvPr id="3" name="TextBox 2"/>
          <p:cNvSpPr txBox="1"/>
          <p:nvPr/>
        </p:nvSpPr>
        <p:spPr>
          <a:xfrm>
            <a:off x="4876800" y="6096000"/>
            <a:ext cx="1244956" cy="369332"/>
          </a:xfrm>
          <a:prstGeom prst="rect">
            <a:avLst/>
          </a:prstGeom>
          <a:noFill/>
        </p:spPr>
        <p:txBody>
          <a:bodyPr wrap="none" rtlCol="0">
            <a:spAutoFit/>
          </a:bodyPr>
          <a:lstStyle/>
          <a:p>
            <a:r>
              <a:rPr lang="en-US" dirty="0" smtClean="0"/>
              <a:t>Cf. p. 38-39</a:t>
            </a:r>
            <a:endParaRPr lang="en-CA" dirty="0"/>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8" name="Picture 2" descr="C:\Users\RHWS\AppData\Local\Microsoft\Windows\Temporary Internet Files\Content.Outlook\DN44H5D2\Tomi Tada 2 .jpg"/>
          <p:cNvPicPr>
            <a:picLocks noChangeAspect="1" noChangeArrowheads="1"/>
          </p:cNvPicPr>
          <p:nvPr/>
        </p:nvPicPr>
        <p:blipFill>
          <a:blip r:embed="rId2" cstate="print">
            <a:lum bright="-7000" contrast="29000"/>
          </a:blip>
          <a:srcRect/>
          <a:stretch>
            <a:fillRect/>
          </a:stretch>
        </p:blipFill>
        <p:spPr bwMode="auto">
          <a:xfrm>
            <a:off x="0" y="685800"/>
            <a:ext cx="9144000" cy="4630218"/>
          </a:xfrm>
          <a:prstGeom prst="rect">
            <a:avLst/>
          </a:prstGeom>
          <a:noFill/>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Rectangle 1"/>
          <p:cNvSpPr>
            <a:spLocks noChangeArrowheads="1"/>
          </p:cNvSpPr>
          <p:nvPr/>
        </p:nvSpPr>
        <p:spPr bwMode="auto">
          <a:xfrm>
            <a:off x="914400" y="927186"/>
            <a:ext cx="7162800" cy="501675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smtClean="0">
                <a:ln>
                  <a:noFill/>
                </a:ln>
                <a:solidFill>
                  <a:srgbClr val="707070"/>
                </a:solidFill>
                <a:effectLst/>
                <a:latin typeface="Arial" pitchFamily="34" charset="0"/>
                <a:cs typeface="Arial" pitchFamily="34" charset="0"/>
              </a:rPr>
              <a:t>In September 1988, the Government of Canada formally apologized in the House of Commons and offered compensation for wrongful incarceration, seizure of property and the disenfranchisement of Japanese Canadians during WW II.</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smtClean="0">
              <a:ln>
                <a:noFill/>
              </a:ln>
              <a:solidFill>
                <a:srgbClr val="707070"/>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smtClean="0">
                <a:ln>
                  <a:noFill/>
                </a:ln>
                <a:solidFill>
                  <a:srgbClr val="707070"/>
                </a:solidFill>
                <a:effectLst/>
                <a:latin typeface="Arial" pitchFamily="34" charset="0"/>
                <a:cs typeface="Arial" pitchFamily="34" charset="0"/>
              </a:rPr>
              <a:t>“I know that I speak for Members on all sides of the House today in offering to Japanese Canadians the formal and sincere apology of this Parliament for those past injustices against them, against their families, and against their heritage, and our solemn commitment and undertaking to Canadians of every origin that such violations will never again in this country be countenanced or repeated.”</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dirty="0" smtClean="0">
              <a:ln>
                <a:noFill/>
              </a:ln>
              <a:solidFill>
                <a:srgbClr val="707070"/>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0" i="1" u="none" strike="noStrike" cap="none" normalizeH="0" baseline="0" dirty="0" smtClean="0">
                <a:ln>
                  <a:noFill/>
                </a:ln>
                <a:solidFill>
                  <a:srgbClr val="707070"/>
                </a:solidFill>
                <a:effectLst/>
                <a:latin typeface="Arial" pitchFamily="34" charset="0"/>
                <a:cs typeface="Arial" pitchFamily="34" charset="0"/>
              </a:rPr>
              <a:t>Prime Minister Brian Mulroney’s remarks to the House of Commons, September 22, 1988</a:t>
            </a:r>
            <a:endParaRPr kumimoji="0" lang="en-US" sz="2000" b="0" i="0" u="none" strike="noStrike" cap="none" normalizeH="0" baseline="0" dirty="0" smtClean="0">
              <a:ln>
                <a:noFill/>
              </a:ln>
              <a:solidFill>
                <a:schemeClr val="tx1"/>
              </a:solidFill>
              <a:effectLst/>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90600" y="1295400"/>
            <a:ext cx="7467600" cy="1200329"/>
          </a:xfrm>
          <a:prstGeom prst="rect">
            <a:avLst/>
          </a:prstGeom>
        </p:spPr>
        <p:txBody>
          <a:bodyPr wrap="square">
            <a:spAutoFit/>
          </a:bodyPr>
          <a:lstStyle/>
          <a:p>
            <a:r>
              <a:rPr lang="en-CA" sz="2400" dirty="0" smtClean="0"/>
              <a:t>Adachi, Ken. </a:t>
            </a:r>
            <a:r>
              <a:rPr lang="en-CA" sz="2400" i="1" dirty="0" smtClean="0"/>
              <a:t>The Enemy That Never Was: A History of the Japanese Canadians</a:t>
            </a:r>
            <a:r>
              <a:rPr lang="en-CA" sz="2400" dirty="0" smtClean="0"/>
              <a:t>. Toronto: McClelland &amp; Stewart Inc., 1991.</a:t>
            </a:r>
            <a:endParaRPr lang="en-CA" sz="2400" dirty="0"/>
          </a:p>
        </p:txBody>
      </p:sp>
      <p:sp>
        <p:nvSpPr>
          <p:cNvPr id="3" name="Rectangle 2"/>
          <p:cNvSpPr/>
          <p:nvPr/>
        </p:nvSpPr>
        <p:spPr>
          <a:xfrm>
            <a:off x="914400" y="2967335"/>
            <a:ext cx="7239000" cy="830997"/>
          </a:xfrm>
          <a:prstGeom prst="rect">
            <a:avLst/>
          </a:prstGeom>
        </p:spPr>
        <p:txBody>
          <a:bodyPr wrap="square">
            <a:spAutoFit/>
          </a:bodyPr>
          <a:lstStyle/>
          <a:p>
            <a:r>
              <a:rPr lang="en-CA" sz="2400" dirty="0" err="1" smtClean="0"/>
              <a:t>Oiwa</a:t>
            </a:r>
            <a:r>
              <a:rPr lang="en-CA" sz="2400" dirty="0" smtClean="0"/>
              <a:t>, </a:t>
            </a:r>
            <a:r>
              <a:rPr lang="en-CA" sz="2400" dirty="0" err="1" smtClean="0"/>
              <a:t>Keibo</a:t>
            </a:r>
            <a:r>
              <a:rPr lang="en-CA" sz="2400" dirty="0" smtClean="0"/>
              <a:t>, ed. </a:t>
            </a:r>
            <a:r>
              <a:rPr lang="en-CA" sz="2400" i="1" dirty="0" smtClean="0"/>
              <a:t>Stone Voices : Wartime Writings of Japanese Canadian </a:t>
            </a:r>
            <a:r>
              <a:rPr lang="en-CA" sz="2400" i="1" dirty="0" err="1" smtClean="0"/>
              <a:t>Issei</a:t>
            </a:r>
            <a:r>
              <a:rPr lang="en-CA" sz="2400" dirty="0" smtClean="0"/>
              <a:t>. Montreal: </a:t>
            </a:r>
            <a:r>
              <a:rPr lang="en-CA" sz="2400" dirty="0" err="1" smtClean="0"/>
              <a:t>Vehicule</a:t>
            </a:r>
            <a:r>
              <a:rPr lang="en-CA" sz="2400" dirty="0" smtClean="0"/>
              <a:t> Press, 1991. </a:t>
            </a:r>
            <a:endParaRPr lang="en-CA" sz="2400" dirty="0"/>
          </a:p>
        </p:txBody>
      </p:sp>
      <p:sp>
        <p:nvSpPr>
          <p:cNvPr id="4" name="Rectangle 3"/>
          <p:cNvSpPr/>
          <p:nvPr/>
        </p:nvSpPr>
        <p:spPr>
          <a:xfrm>
            <a:off x="1066800" y="4953000"/>
            <a:ext cx="7315200" cy="523220"/>
          </a:xfrm>
          <a:prstGeom prst="rect">
            <a:avLst/>
          </a:prstGeom>
        </p:spPr>
        <p:txBody>
          <a:bodyPr wrap="square">
            <a:spAutoFit/>
          </a:bodyPr>
          <a:lstStyle/>
          <a:p>
            <a:r>
              <a:rPr lang="en-CA" sz="2800" dirty="0" smtClean="0">
                <a:latin typeface="Adobe Garamond Pro" pitchFamily="18" charset="0"/>
              </a:rPr>
              <a:t>Sleeping Tigers: The Asahi Baseball Story.  NFB</a:t>
            </a:r>
            <a:endParaRPr lang="en-CA" sz="2800" dirty="0">
              <a:latin typeface="Adobe Garamond Pro" pitchFamily="18" charset="0"/>
            </a:endParaRP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514" name="Picture 2" descr="C:\Users\RHWS\AppData\Local\Microsoft\Windows\Temporary Internet Files\Content.Outlook\DN44H5D2\japan-surrenders-world-war-2-ends-9.jpg"/>
          <p:cNvPicPr>
            <a:picLocks noChangeAspect="1" noChangeArrowheads="1"/>
          </p:cNvPicPr>
          <p:nvPr/>
        </p:nvPicPr>
        <p:blipFill>
          <a:blip r:embed="rId2" cstate="print"/>
          <a:srcRect/>
          <a:stretch>
            <a:fillRect/>
          </a:stretch>
        </p:blipFill>
        <p:spPr bwMode="auto">
          <a:xfrm>
            <a:off x="1371600" y="152400"/>
            <a:ext cx="6324600" cy="6477000"/>
          </a:xfrm>
          <a:prstGeom prst="rect">
            <a:avLst/>
          </a:prstGeom>
          <a:noFill/>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610" name="Picture 2" descr="C:\Users\RHWS\AppData\Local\Microsoft\Windows\Temporary Internet Files\Content.Outlook\DN44H5D2\hiroshima-nagasaki-04.jpg"/>
          <p:cNvPicPr>
            <a:picLocks noChangeAspect="1" noChangeArrowheads="1"/>
          </p:cNvPicPr>
          <p:nvPr/>
        </p:nvPicPr>
        <p:blipFill>
          <a:blip r:embed="rId2" cstate="print"/>
          <a:srcRect/>
          <a:stretch>
            <a:fillRect/>
          </a:stretch>
        </p:blipFill>
        <p:spPr bwMode="auto">
          <a:xfrm>
            <a:off x="1088967" y="1180407"/>
            <a:ext cx="6966065" cy="4497185"/>
          </a:xfrm>
          <a:prstGeom prst="rect">
            <a:avLst/>
          </a:prstGeom>
          <a:noFill/>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57200" y="685800"/>
            <a:ext cx="8458200" cy="5262979"/>
          </a:xfrm>
          <a:prstGeom prst="rect">
            <a:avLst/>
          </a:prstGeom>
        </p:spPr>
        <p:txBody>
          <a:bodyPr wrap="square">
            <a:spAutoFit/>
          </a:bodyPr>
          <a:lstStyle/>
          <a:p>
            <a:r>
              <a:rPr lang="en-US" sz="2400" b="1" dirty="0" smtClean="0"/>
              <a:t>Re </a:t>
            </a:r>
            <a:r>
              <a:rPr lang="en-US" sz="2400" b="1" i="1" dirty="0" smtClean="0"/>
              <a:t>jus in </a:t>
            </a:r>
            <a:r>
              <a:rPr lang="en-US" sz="2400" b="1" i="1" dirty="0" err="1" smtClean="0"/>
              <a:t>bello</a:t>
            </a:r>
            <a:r>
              <a:rPr lang="en-US" sz="2400" b="1" i="1" dirty="0" smtClean="0"/>
              <a:t> </a:t>
            </a:r>
            <a:r>
              <a:rPr lang="en-US" sz="2400" b="1" dirty="0" smtClean="0"/>
              <a:t>(“justice in war”)</a:t>
            </a:r>
          </a:p>
          <a:p>
            <a:endParaRPr lang="en-US" sz="2400" b="1" dirty="0"/>
          </a:p>
          <a:p>
            <a:r>
              <a:rPr lang="en-US" sz="2400" b="1" dirty="0" smtClean="0"/>
              <a:t>Let me say only this much to the moral issue involved:</a:t>
            </a:r>
            <a:endParaRPr lang="en-CA" sz="2400" b="1" dirty="0" smtClean="0"/>
          </a:p>
          <a:p>
            <a:r>
              <a:rPr lang="en-CA" sz="2400" b="1" dirty="0" smtClean="0"/>
              <a:t>Suppose Germany had developed two bombs before we had any bombs. And suppose Germany had dropped one bomb, say, on Rochester and the other on Buffalo, and then having run out of bombs she would have lost the war.  Can anyone doubt that we would then have defined the dropping of atomic bombs on cities as a war crime, and that we would have sentenced the Germans who were guilty of this crime to death at Nuremberg and hanged them?</a:t>
            </a:r>
          </a:p>
          <a:p>
            <a:endParaRPr lang="en-CA" sz="2400" b="1" dirty="0"/>
          </a:p>
          <a:p>
            <a:r>
              <a:rPr lang="en-CA" sz="2400" b="1" dirty="0" smtClean="0"/>
              <a:t>		Leo Szilard, scientist, The Manhattan Project</a:t>
            </a:r>
            <a:r>
              <a:rPr lang="en-CA" sz="2400" dirty="0" smtClean="0"/>
              <a:t/>
            </a:r>
            <a:br>
              <a:rPr lang="en-CA" sz="2400" dirty="0" smtClean="0"/>
            </a:br>
            <a:endParaRPr lang="en-CA" sz="2400" dirty="0"/>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Rectangle 1"/>
          <p:cNvSpPr>
            <a:spLocks noChangeArrowheads="1"/>
          </p:cNvSpPr>
          <p:nvPr/>
        </p:nvSpPr>
        <p:spPr bwMode="auto">
          <a:xfrm>
            <a:off x="609600" y="1063813"/>
            <a:ext cx="8077200" cy="409342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smtClean="0">
                <a:ln>
                  <a:noFill/>
                </a:ln>
                <a:solidFill>
                  <a:srgbClr val="333333"/>
                </a:solidFill>
                <a:effectLst/>
                <a:latin typeface="Helvetica"/>
                <a:ea typeface="Times New Roman" pitchFamily="18" charset="0"/>
                <a:cs typeface="Times New Roman" pitchFamily="18" charset="0"/>
              </a:rPr>
              <a:t>It is my opinion that the use of this barbarous weapon at Hiroshima and Nagasaki was of no material assistance in our war against Japan. The Japanese were already defeated and ready to surrender because of the effective sea blockade and the successful bombing with conventional weapons.</a:t>
            </a:r>
            <a:endParaRPr kumimoji="0" lang="en-CA" sz="2000" b="1"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smtClean="0">
                <a:ln>
                  <a:noFill/>
                </a:ln>
                <a:solidFill>
                  <a:srgbClr val="333333"/>
                </a:solidFill>
                <a:effectLst/>
                <a:latin typeface="Helvetica"/>
                <a:ea typeface="Times New Roman" pitchFamily="18" charset="0"/>
                <a:cs typeface="Times New Roman" pitchFamily="18" charset="0"/>
              </a:rPr>
              <a:t>The lethal possibilities of atomic warfare in the future are frightening. My own feeling was that in being the first to use it, we had adopted an ethical standard common to the barbarians of the Dark Ages. I was not taught to make war in that fashion, and wars cannot be won by destroying women and children.</a:t>
            </a:r>
          </a:p>
          <a:p>
            <a:pPr marL="0" marR="0" lvl="0" indent="0" algn="l" defTabSz="914400" rtl="0" eaLnBrk="0" fontAlgn="base" latinLnBrk="0" hangingPunct="0">
              <a:lnSpc>
                <a:spcPct val="100000"/>
              </a:lnSpc>
              <a:spcBef>
                <a:spcPct val="0"/>
              </a:spcBef>
              <a:spcAft>
                <a:spcPct val="0"/>
              </a:spcAft>
              <a:buClrTx/>
              <a:buSzTx/>
              <a:buFontTx/>
              <a:buNone/>
              <a:tabLst/>
            </a:pPr>
            <a:endParaRPr lang="en-US" sz="2000" dirty="0">
              <a:solidFill>
                <a:srgbClr val="333333"/>
              </a:solidFill>
              <a:latin typeface="Helvetica"/>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smtClean="0">
                <a:ln>
                  <a:noFill/>
                </a:ln>
                <a:solidFill>
                  <a:srgbClr val="333333"/>
                </a:solidFill>
                <a:effectLst/>
                <a:latin typeface="Helvetica"/>
                <a:cs typeface="Times New Roman" pitchFamily="18" charset="0"/>
              </a:rPr>
              <a:t>Admiral William</a:t>
            </a:r>
            <a:r>
              <a:rPr kumimoji="0" lang="en-US" sz="2000" b="1" i="0" u="none" strike="noStrike" cap="none" normalizeH="0" dirty="0" smtClean="0">
                <a:ln>
                  <a:noFill/>
                </a:ln>
                <a:solidFill>
                  <a:srgbClr val="333333"/>
                </a:solidFill>
                <a:effectLst/>
                <a:latin typeface="Helvetica"/>
                <a:cs typeface="Times New Roman" pitchFamily="18" charset="0"/>
              </a:rPr>
              <a:t> Leahy, American Joint Chiefs of Staff, 1945</a:t>
            </a:r>
            <a:endParaRPr kumimoji="0" lang="en-CA" sz="2000" b="1"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CA" sz="2000" b="0" i="0" u="none" strike="noStrike" cap="none" normalizeH="0" baseline="0" dirty="0" smtClean="0">
              <a:ln>
                <a:noFill/>
              </a:ln>
              <a:solidFill>
                <a:schemeClr val="tx1"/>
              </a:solidFill>
              <a:effectLst/>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97054" y="762000"/>
            <a:ext cx="8746946" cy="4955203"/>
          </a:xfrm>
          <a:prstGeom prst="rect">
            <a:avLst/>
          </a:prstGeom>
          <a:noFill/>
        </p:spPr>
        <p:txBody>
          <a:bodyPr wrap="none" rtlCol="0">
            <a:spAutoFit/>
          </a:bodyPr>
          <a:lstStyle/>
          <a:p>
            <a:r>
              <a:rPr lang="en-US" sz="2000" dirty="0" smtClean="0"/>
              <a:t>Timeline:</a:t>
            </a:r>
          </a:p>
          <a:p>
            <a:endParaRPr lang="en-US" sz="2000" dirty="0"/>
          </a:p>
          <a:p>
            <a:r>
              <a:rPr lang="en-US" sz="2000" dirty="0" smtClean="0"/>
              <a:t>December 2 1946;</a:t>
            </a:r>
          </a:p>
          <a:p>
            <a:r>
              <a:rPr lang="en-US" sz="2000" dirty="0" smtClean="0"/>
              <a:t>Validity of War Measures Act appealed to the Supreme Court of Canada.</a:t>
            </a:r>
          </a:p>
          <a:p>
            <a:r>
              <a:rPr lang="en-US" sz="2000" dirty="0" smtClean="0"/>
              <a:t>Court held act to be valid and that the deportations under the act were legal.</a:t>
            </a:r>
          </a:p>
          <a:p>
            <a:endParaRPr lang="en-US" sz="2000" dirty="0"/>
          </a:p>
          <a:p>
            <a:r>
              <a:rPr lang="en-US" sz="2000" dirty="0" smtClean="0"/>
              <a:t>4,000 Canadians of Japanese origin were deported.</a:t>
            </a:r>
          </a:p>
          <a:p>
            <a:endParaRPr lang="en-US" sz="2000" dirty="0"/>
          </a:p>
          <a:p>
            <a:r>
              <a:rPr lang="en-US" sz="2000" dirty="0" smtClean="0"/>
              <a:t>Full restrictions on civil rights of Canadians of Japanese origin not lifted until 1947.</a:t>
            </a:r>
          </a:p>
          <a:p>
            <a:endParaRPr lang="en-US" sz="2000" dirty="0"/>
          </a:p>
          <a:p>
            <a:r>
              <a:rPr lang="en-US" sz="2000" dirty="0" smtClean="0"/>
              <a:t>1988: statement of redress by Prime Minister Mulroney.</a:t>
            </a:r>
          </a:p>
          <a:p>
            <a:endParaRPr lang="en-US" sz="2000" dirty="0"/>
          </a:p>
          <a:p>
            <a:r>
              <a:rPr lang="en-US" sz="2000" dirty="0" smtClean="0"/>
              <a:t>1997: Canadian </a:t>
            </a:r>
            <a:r>
              <a:rPr lang="en-US" sz="2000" dirty="0" err="1" smtClean="0"/>
              <a:t>Racce</a:t>
            </a:r>
            <a:r>
              <a:rPr lang="en-US" sz="2000" dirty="0" smtClean="0"/>
              <a:t> Relations Foundation established in accordance to a</a:t>
            </a:r>
          </a:p>
          <a:p>
            <a:r>
              <a:rPr lang="en-US" sz="2000" dirty="0" smtClean="0"/>
              <a:t>government commitment inn the Canadian Redress Agreement</a:t>
            </a:r>
            <a:endParaRPr lang="en-US" sz="2000" dirty="0"/>
          </a:p>
          <a:p>
            <a:r>
              <a:rPr lang="en-US" dirty="0" smtClean="0"/>
              <a:t> </a:t>
            </a:r>
            <a:endParaRPr lang="en-US" dirty="0"/>
          </a:p>
          <a:p>
            <a:endParaRPr lang="en-CA"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Users\RHWS\Pictures\My Pictures\Educational\Japanese Internment\japanese relocation.jpg"/>
          <p:cNvPicPr>
            <a:picLocks noChangeAspect="1" noChangeArrowheads="1"/>
          </p:cNvPicPr>
          <p:nvPr/>
        </p:nvPicPr>
        <p:blipFill>
          <a:blip r:embed="rId2" cstate="print"/>
          <a:srcRect/>
          <a:stretch>
            <a:fillRect/>
          </a:stretch>
        </p:blipFill>
        <p:spPr bwMode="auto">
          <a:xfrm>
            <a:off x="58994" y="990600"/>
            <a:ext cx="9026012" cy="5181600"/>
          </a:xfrm>
          <a:prstGeom prst="rect">
            <a:avLst/>
          </a:prstGeom>
          <a:noFill/>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C:\Users\RHWS\Pictures\My Pictures\Educational\Japanese Internment\japanese repatriation 1946.jpg"/>
          <p:cNvPicPr>
            <a:picLocks noChangeAspect="1" noChangeArrowheads="1"/>
          </p:cNvPicPr>
          <p:nvPr/>
        </p:nvPicPr>
        <p:blipFill>
          <a:blip r:embed="rId2" cstate="print"/>
          <a:srcRect/>
          <a:stretch>
            <a:fillRect/>
          </a:stretch>
        </p:blipFill>
        <p:spPr bwMode="auto">
          <a:xfrm>
            <a:off x="189735" y="304800"/>
            <a:ext cx="8874085" cy="6172199"/>
          </a:xfrm>
          <a:prstGeom prst="rect">
            <a:avLst/>
          </a:prstGeom>
          <a:noFill/>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C:\Users\RHWS\Pictures\My Pictures\Educational\Japanese Internment\Newdenver internment camp.jpg"/>
          <p:cNvPicPr>
            <a:picLocks noChangeAspect="1" noChangeArrowheads="1"/>
          </p:cNvPicPr>
          <p:nvPr/>
        </p:nvPicPr>
        <p:blipFill>
          <a:blip r:embed="rId2" cstate="print"/>
          <a:srcRect/>
          <a:stretch>
            <a:fillRect/>
          </a:stretch>
        </p:blipFill>
        <p:spPr bwMode="auto">
          <a:xfrm>
            <a:off x="1143000" y="156357"/>
            <a:ext cx="6172200" cy="6520318"/>
          </a:xfrm>
          <a:prstGeom prst="rect">
            <a:avLst/>
          </a:prstGeom>
          <a:noFill/>
        </p:spPr>
      </p:pic>
      <p:sp>
        <p:nvSpPr>
          <p:cNvPr id="3" name="TextBox 2"/>
          <p:cNvSpPr txBox="1"/>
          <p:nvPr/>
        </p:nvSpPr>
        <p:spPr>
          <a:xfrm>
            <a:off x="2819400" y="6172200"/>
            <a:ext cx="3886200" cy="400110"/>
          </a:xfrm>
          <a:prstGeom prst="rect">
            <a:avLst/>
          </a:prstGeom>
          <a:noFill/>
        </p:spPr>
        <p:txBody>
          <a:bodyPr wrap="square" rtlCol="0">
            <a:spAutoFit/>
          </a:bodyPr>
          <a:lstStyle/>
          <a:p>
            <a:r>
              <a:rPr lang="en-US" sz="2000" dirty="0" smtClean="0"/>
              <a:t>New Denver Internment Camp </a:t>
            </a:r>
            <a:endParaRPr lang="en-CA" sz="2000"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327736"/>
            <a:ext cx="9182100" cy="6225464"/>
          </a:xfrm>
          <a:prstGeom prst="rect">
            <a:avLst/>
          </a:prstGeom>
        </p:spPr>
      </p:pic>
    </p:spTree>
    <p:extLst>
      <p:ext uri="{BB962C8B-B14F-4D97-AF65-F5344CB8AC3E}">
        <p14:creationId xmlns:p14="http://schemas.microsoft.com/office/powerpoint/2010/main" val="296810931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https://encrypted-tbn1.gstatic.com/images?q=tbn:ANd9GcQSdu3CzHiZePDfztx7MQcVoiHoUB3bQk0vmWkvtJZcoiBYvlkUf9lSEmKR">
            <a:hlinkClick r:id="rId2"/>
          </p:cNvPr>
          <p:cNvPicPr>
            <a:picLocks noChangeAspect="1" noChangeArrowheads="1"/>
          </p:cNvPicPr>
          <p:nvPr/>
        </p:nvPicPr>
        <p:blipFill>
          <a:blip r:embed="rId3" cstate="print"/>
          <a:srcRect/>
          <a:stretch>
            <a:fillRect/>
          </a:stretch>
        </p:blipFill>
        <p:spPr bwMode="auto">
          <a:xfrm>
            <a:off x="609600" y="152400"/>
            <a:ext cx="8058972" cy="6447183"/>
          </a:xfrm>
          <a:prstGeom prst="rect">
            <a:avLst/>
          </a:prstGeom>
          <a:noFill/>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descr="https://encrypted-tbn0.gstatic.com/images?q=tbn:ANd9GcQUsy_7zwELRxbtU0zpY0LawKs1gvBHL3voDNEZdDHt1JxZM5JxZde_sdSp">
            <a:hlinkClick r:id="rId2"/>
          </p:cNvPr>
          <p:cNvPicPr>
            <a:picLocks noChangeAspect="1" noChangeArrowheads="1"/>
          </p:cNvPicPr>
          <p:nvPr/>
        </p:nvPicPr>
        <p:blipFill>
          <a:blip r:embed="rId3" cstate="print"/>
          <a:srcRect/>
          <a:stretch>
            <a:fillRect/>
          </a:stretch>
        </p:blipFill>
        <p:spPr bwMode="auto">
          <a:xfrm>
            <a:off x="1546965" y="1447800"/>
            <a:ext cx="5655502" cy="3200400"/>
          </a:xfrm>
          <a:prstGeom prst="rect">
            <a:avLst/>
          </a:prstGeom>
          <a:noFill/>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73391</TotalTime>
  <Words>1998</Words>
  <Application>Microsoft Office PowerPoint</Application>
  <PresentationFormat>On-screen Show (4:3)</PresentationFormat>
  <Paragraphs>115</Paragraphs>
  <Slides>39</Slides>
  <Notes>0</Notes>
  <HiddenSlides>1</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39</vt:i4>
      </vt:variant>
    </vt:vector>
  </HeadingPairs>
  <TitlesOfParts>
    <vt:vector size="47" baseType="lpstr">
      <vt:lpstr>Adobe Garamond Pro</vt:lpstr>
      <vt:lpstr>Arial</vt:lpstr>
      <vt:lpstr>Calibri</vt:lpstr>
      <vt:lpstr>Georgia</vt:lpstr>
      <vt:lpstr>Helvetica</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Toshiba</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RH</dc:creator>
  <cp:lastModifiedBy>RH</cp:lastModifiedBy>
  <cp:revision>6</cp:revision>
  <dcterms:created xsi:type="dcterms:W3CDTF">2015-03-17T16:16:27Z</dcterms:created>
  <dcterms:modified xsi:type="dcterms:W3CDTF">2017-04-02T18:59:37Z</dcterms:modified>
</cp:coreProperties>
</file>